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3"/>
    <p:sldId id="296" r:id="rId4"/>
    <p:sldId id="257" r:id="rId5"/>
    <p:sldId id="262" r:id="rId6"/>
    <p:sldId id="263" r:id="rId7"/>
    <p:sldId id="267" r:id="rId8"/>
    <p:sldId id="264" r:id="rId9"/>
    <p:sldId id="268" r:id="rId10"/>
    <p:sldId id="269" r:id="rId11"/>
    <p:sldId id="270" r:id="rId12"/>
    <p:sldId id="271" r:id="rId13"/>
    <p:sldId id="293" r:id="rId14"/>
    <p:sldId id="294" r:id="rId15"/>
    <p:sldId id="274" r:id="rId16"/>
    <p:sldId id="275" r:id="rId17"/>
    <p:sldId id="276" r:id="rId18"/>
    <p:sldId id="258" r:id="rId19"/>
    <p:sldId id="278" r:id="rId20"/>
    <p:sldId id="277" r:id="rId21"/>
    <p:sldId id="279" r:id="rId22"/>
    <p:sldId id="265" r:id="rId23"/>
    <p:sldId id="295" r:id="rId24"/>
    <p:sldId id="261" r:id="rId25"/>
    <p:sldId id="283" r:id="rId26"/>
    <p:sldId id="282" r:id="rId27"/>
    <p:sldId id="266" r:id="rId28"/>
    <p:sldId id="287" r:id="rId29"/>
    <p:sldId id="285" r:id="rId30"/>
    <p:sldId id="286" r:id="rId31"/>
    <p:sldId id="288" r:id="rId32"/>
    <p:sldId id="289" r:id="rId34"/>
    <p:sldId id="290" r:id="rId35"/>
    <p:sldId id="292" r:id="rId36"/>
    <p:sldId id="260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 panose="02000503000000020004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 panose="02000503000000020004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 panose="02000503000000020004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 panose="02000503000000020004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 panose="02000503000000020004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 panose="02000503000000020004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 panose="02000503000000020004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 panose="02000503000000020004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2F86"/>
    <a:srgbClr val="1FA040"/>
    <a:srgbClr val="0A73DA"/>
    <a:srgbClr val="0A74DD"/>
    <a:srgbClr val="3D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40" y="208"/>
      </p:cViewPr>
      <p:guideLst>
        <p:guide orient="horz" pos="4320"/>
        <p:guide pos="7657"/>
        <p:guide pos="785"/>
        <p:guide orient="horz" pos="351"/>
        <p:guide pos="145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pt底.jpg" descr="ppt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pt-2.jpg" descr="ppt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" name="ppt-2.jpg" descr="ppt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.jpg" descr="pp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3653366" y="1958422"/>
            <a:ext cx="19507201" cy="249983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3610166" y="4458252"/>
            <a:ext cx="9550401" cy="876189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microsoft.com/office/2007/relationships/hdphoto" Target="../media/image22.wdp"/><Relationship Id="rId7" Type="http://schemas.openxmlformats.org/officeDocument/2006/relationships/image" Target="../media/image21.png"/><Relationship Id="rId6" Type="http://schemas.microsoft.com/office/2007/relationships/hdphoto" Target="../media/image20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jpeg"/><Relationship Id="rId7" Type="http://schemas.openxmlformats.org/officeDocument/2006/relationships/image" Target="../media/image37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microsoft.com/office/2007/relationships/hdphoto" Target="../media/image20.wdp"/><Relationship Id="rId2" Type="http://schemas.openxmlformats.org/officeDocument/2006/relationships/image" Target="../media/image19.png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.svg"/><Relationship Id="rId14" Type="http://schemas.openxmlformats.org/officeDocument/2006/relationships/image" Target="../media/image44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82699" y="7131237"/>
            <a:ext cx="651460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</a:rPr>
              <a:t>一键调试，实时热加载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82699" y="5370413"/>
            <a:ext cx="1820851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chemeClr val="bg1"/>
                </a:solidFill>
              </a:rPr>
              <a:t>破解 </a:t>
            </a:r>
            <a:r>
              <a:rPr lang="en-US" altLang="zh-CN" sz="9000" dirty="0">
                <a:solidFill>
                  <a:schemeClr val="bg1"/>
                </a:solidFill>
              </a:rPr>
              <a:t>Kubernetes </a:t>
            </a:r>
            <a:r>
              <a:rPr lang="zh-CN" altLang="en-US" sz="9000" dirty="0">
                <a:solidFill>
                  <a:schemeClr val="bg1"/>
                </a:solidFill>
              </a:rPr>
              <a:t>应用开发低效之困</a:t>
            </a:r>
            <a:endParaRPr lang="zh-CN" altLang="en-US" sz="9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282699" y="564497"/>
            <a:ext cx="11644213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松耦合系统的封装套娃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824928" y="3456000"/>
            <a:ext cx="18734143" cy="680399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47673" y="3840920"/>
            <a:ext cx="13688653" cy="2655574"/>
            <a:chOff x="5358402" y="3958697"/>
            <a:chExt cx="13688653" cy="2655574"/>
          </a:xfrm>
        </p:grpSpPr>
        <p:sp>
          <p:nvSpPr>
            <p:cNvPr id="60" name="矩形 59"/>
            <p:cNvSpPr/>
            <p:nvPr/>
          </p:nvSpPr>
          <p:spPr>
            <a:xfrm>
              <a:off x="5358402" y="3958697"/>
              <a:ext cx="13688653" cy="2655574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59" name="文本框 36"/>
            <p:cNvSpPr txBox="1"/>
            <p:nvPr/>
          </p:nvSpPr>
          <p:spPr>
            <a:xfrm>
              <a:off x="17915538" y="3983231"/>
              <a:ext cx="103393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4000" dirty="0">
                  <a:solidFill>
                    <a:schemeClr val="tx1"/>
                  </a:solidFill>
                </a:rPr>
                <a:t>Pod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573405" y="4350962"/>
              <a:ext cx="11258646" cy="1871045"/>
              <a:chOff x="6128460" y="4258485"/>
              <a:chExt cx="11258646" cy="2599516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128460" y="4258485"/>
                <a:ext cx="5434696" cy="2599516"/>
                <a:chOff x="5643040" y="4258485"/>
                <a:chExt cx="5434696" cy="2599516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5643040" y="4258485"/>
                  <a:ext cx="5434696" cy="2599516"/>
                </a:xfrm>
                <a:prstGeom prst="rect">
                  <a:avLst/>
                </a:prstGeom>
                <a:solidFill>
                  <a:srgbClr val="FFFFFF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43" name="文本框 30"/>
                <p:cNvSpPr txBox="1"/>
                <p:nvPr/>
              </p:nvSpPr>
              <p:spPr>
                <a:xfrm>
                  <a:off x="10459740" y="4314677"/>
                  <a:ext cx="472886" cy="7181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non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4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C</a:t>
                  </a:r>
                  <a:endParaRPr kumimoji="0" lang="zh-CN" alt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grpSp>
              <p:nvGrpSpPr>
                <p:cNvPr id="4" name="组合 3"/>
                <p:cNvGrpSpPr/>
                <p:nvPr/>
              </p:nvGrpSpPr>
              <p:grpSpPr>
                <a:xfrm>
                  <a:off x="6396757" y="5018243"/>
                  <a:ext cx="3927263" cy="1080000"/>
                  <a:chOff x="5683863" y="4418411"/>
                  <a:chExt cx="3927263" cy="1080000"/>
                </a:xfrm>
              </p:grpSpPr>
              <p:sp>
                <p:nvSpPr>
                  <p:cNvPr id="41" name="圆角矩形 40"/>
                  <p:cNvSpPr/>
                  <p:nvPr/>
                </p:nvSpPr>
                <p:spPr>
                  <a:xfrm>
                    <a:off x="5683863" y="4418411"/>
                    <a:ext cx="1800000" cy="1080000"/>
                  </a:xfrm>
                  <a:prstGeom prst="roundRect">
                    <a:avLst/>
                  </a:prstGeom>
                  <a:solidFill>
                    <a:srgbClr val="1FA04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kumimoji="0" lang="en-US" altLang="zh-CN" sz="5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rPr>
                      <a:t>P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sp>
                <p:nvSpPr>
                  <p:cNvPr id="53" name="圆角矩形 52"/>
                  <p:cNvSpPr/>
                  <p:nvPr/>
                </p:nvSpPr>
                <p:spPr>
                  <a:xfrm>
                    <a:off x="7811126" y="4418411"/>
                    <a:ext cx="1800000" cy="10800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CN" dirty="0">
                        <a:solidFill>
                          <a:schemeClr val="tx1"/>
                        </a:solidFill>
                      </a:rPr>
                      <a:t>R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</p:grpSp>
          </p:grpSp>
          <p:grpSp>
            <p:nvGrpSpPr>
              <p:cNvPr id="62" name="组合 61"/>
              <p:cNvGrpSpPr/>
              <p:nvPr/>
            </p:nvGrpSpPr>
            <p:grpSpPr>
              <a:xfrm>
                <a:off x="11952410" y="4258485"/>
                <a:ext cx="5434696" cy="2599516"/>
                <a:chOff x="5643040" y="4258485"/>
                <a:chExt cx="5434696" cy="2599516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5643040" y="4258485"/>
                  <a:ext cx="5434696" cy="2599516"/>
                </a:xfrm>
                <a:prstGeom prst="rect">
                  <a:avLst/>
                </a:prstGeom>
                <a:solidFill>
                  <a:srgbClr val="FFFFFF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64" name="文本框 30"/>
                <p:cNvSpPr txBox="1"/>
                <p:nvPr/>
              </p:nvSpPr>
              <p:spPr>
                <a:xfrm>
                  <a:off x="10459740" y="4314677"/>
                  <a:ext cx="472886" cy="7181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non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4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C</a:t>
                  </a:r>
                  <a:endParaRPr kumimoji="0" lang="zh-CN" alt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grpSp>
              <p:nvGrpSpPr>
                <p:cNvPr id="65" name="组合 64"/>
                <p:cNvGrpSpPr/>
                <p:nvPr/>
              </p:nvGrpSpPr>
              <p:grpSpPr>
                <a:xfrm>
                  <a:off x="6396757" y="5018243"/>
                  <a:ext cx="3927263" cy="1080000"/>
                  <a:chOff x="5683863" y="4418411"/>
                  <a:chExt cx="3927263" cy="1080000"/>
                </a:xfrm>
              </p:grpSpPr>
              <p:sp>
                <p:nvSpPr>
                  <p:cNvPr id="66" name="圆角矩形 65"/>
                  <p:cNvSpPr/>
                  <p:nvPr/>
                </p:nvSpPr>
                <p:spPr>
                  <a:xfrm>
                    <a:off x="5683863" y="4418411"/>
                    <a:ext cx="1800000" cy="1080000"/>
                  </a:xfrm>
                  <a:prstGeom prst="roundRect">
                    <a:avLst/>
                  </a:prstGeom>
                  <a:solidFill>
                    <a:srgbClr val="1FA04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kumimoji="0" lang="en-US" altLang="zh-CN" sz="5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rPr>
                      <a:t>P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sp>
                <p:nvSpPr>
                  <p:cNvPr id="67" name="圆角矩形 66"/>
                  <p:cNvSpPr/>
                  <p:nvPr/>
                </p:nvSpPr>
                <p:spPr>
                  <a:xfrm>
                    <a:off x="7811126" y="4418411"/>
                    <a:ext cx="1800000" cy="10800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CN" dirty="0">
                        <a:solidFill>
                          <a:schemeClr val="tx1"/>
                        </a:solidFill>
                      </a:rPr>
                      <a:t>R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</p:grpSp>
          </p:grpSp>
        </p:grpSp>
      </p:grpSp>
      <p:grpSp>
        <p:nvGrpSpPr>
          <p:cNvPr id="101" name="组合 100"/>
          <p:cNvGrpSpPr/>
          <p:nvPr/>
        </p:nvGrpSpPr>
        <p:grpSpPr>
          <a:xfrm>
            <a:off x="5347673" y="7222074"/>
            <a:ext cx="13688653" cy="2655574"/>
            <a:chOff x="5358402" y="3958697"/>
            <a:chExt cx="13688653" cy="2655574"/>
          </a:xfrm>
        </p:grpSpPr>
        <p:sp>
          <p:nvSpPr>
            <p:cNvPr id="102" name="矩形 101"/>
            <p:cNvSpPr/>
            <p:nvPr/>
          </p:nvSpPr>
          <p:spPr>
            <a:xfrm>
              <a:off x="5358402" y="3958697"/>
              <a:ext cx="13688653" cy="2655574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103" name="文本框 36"/>
            <p:cNvSpPr txBox="1"/>
            <p:nvPr/>
          </p:nvSpPr>
          <p:spPr>
            <a:xfrm>
              <a:off x="17915538" y="4004496"/>
              <a:ext cx="103393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4000" dirty="0">
                  <a:solidFill>
                    <a:schemeClr val="tx1"/>
                  </a:solidFill>
                </a:rPr>
                <a:t>Pod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6573405" y="4350962"/>
              <a:ext cx="11258646" cy="1871045"/>
              <a:chOff x="6128460" y="4258485"/>
              <a:chExt cx="11258646" cy="2599516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6128460" y="4258485"/>
                <a:ext cx="5434696" cy="2599516"/>
                <a:chOff x="5643040" y="4258485"/>
                <a:chExt cx="5434696" cy="2599516"/>
              </a:xfrm>
            </p:grpSpPr>
            <p:sp>
              <p:nvSpPr>
                <p:cNvPr id="112" name="矩形 111"/>
                <p:cNvSpPr/>
                <p:nvPr/>
              </p:nvSpPr>
              <p:spPr>
                <a:xfrm>
                  <a:off x="5643040" y="4258485"/>
                  <a:ext cx="5434696" cy="2599516"/>
                </a:xfrm>
                <a:prstGeom prst="rect">
                  <a:avLst/>
                </a:prstGeom>
                <a:solidFill>
                  <a:srgbClr val="FFFFFF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113" name="文本框 30"/>
                <p:cNvSpPr txBox="1"/>
                <p:nvPr/>
              </p:nvSpPr>
              <p:spPr>
                <a:xfrm>
                  <a:off x="10459740" y="4314677"/>
                  <a:ext cx="472886" cy="7181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non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4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C</a:t>
                  </a:r>
                  <a:endParaRPr kumimoji="0" lang="zh-CN" alt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grpSp>
              <p:nvGrpSpPr>
                <p:cNvPr id="114" name="组合 113"/>
                <p:cNvGrpSpPr/>
                <p:nvPr/>
              </p:nvGrpSpPr>
              <p:grpSpPr>
                <a:xfrm>
                  <a:off x="6396757" y="5018243"/>
                  <a:ext cx="3927263" cy="1080000"/>
                  <a:chOff x="5683863" y="4418411"/>
                  <a:chExt cx="3927263" cy="1080000"/>
                </a:xfrm>
              </p:grpSpPr>
              <p:sp>
                <p:nvSpPr>
                  <p:cNvPr id="115" name="圆角矩形 114"/>
                  <p:cNvSpPr/>
                  <p:nvPr/>
                </p:nvSpPr>
                <p:spPr>
                  <a:xfrm>
                    <a:off x="5683863" y="4418411"/>
                    <a:ext cx="1800000" cy="1080000"/>
                  </a:xfrm>
                  <a:prstGeom prst="roundRect">
                    <a:avLst/>
                  </a:prstGeom>
                  <a:solidFill>
                    <a:srgbClr val="1FA04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kumimoji="0" lang="en-US" altLang="zh-CN" sz="5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rPr>
                      <a:t>P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sp>
                <p:nvSpPr>
                  <p:cNvPr id="116" name="圆角矩形 115"/>
                  <p:cNvSpPr/>
                  <p:nvPr/>
                </p:nvSpPr>
                <p:spPr>
                  <a:xfrm>
                    <a:off x="7811126" y="4418411"/>
                    <a:ext cx="1800000" cy="10800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CN" dirty="0">
                        <a:solidFill>
                          <a:schemeClr val="tx1"/>
                        </a:solidFill>
                      </a:rPr>
                      <a:t>R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</p:grpSp>
          </p:grpSp>
          <p:grpSp>
            <p:nvGrpSpPr>
              <p:cNvPr id="106" name="组合 105"/>
              <p:cNvGrpSpPr/>
              <p:nvPr/>
            </p:nvGrpSpPr>
            <p:grpSpPr>
              <a:xfrm>
                <a:off x="11952410" y="4258485"/>
                <a:ext cx="5434696" cy="2599516"/>
                <a:chOff x="5643040" y="4258485"/>
                <a:chExt cx="5434696" cy="2599516"/>
              </a:xfrm>
            </p:grpSpPr>
            <p:sp>
              <p:nvSpPr>
                <p:cNvPr id="107" name="矩形 106"/>
                <p:cNvSpPr/>
                <p:nvPr/>
              </p:nvSpPr>
              <p:spPr>
                <a:xfrm>
                  <a:off x="5643040" y="4258485"/>
                  <a:ext cx="5434696" cy="2599516"/>
                </a:xfrm>
                <a:prstGeom prst="rect">
                  <a:avLst/>
                </a:prstGeom>
                <a:solidFill>
                  <a:srgbClr val="FFFFFF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108" name="文本框 30"/>
                <p:cNvSpPr txBox="1"/>
                <p:nvPr/>
              </p:nvSpPr>
              <p:spPr>
                <a:xfrm>
                  <a:off x="10459740" y="4314677"/>
                  <a:ext cx="472886" cy="7181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non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4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C</a:t>
                  </a:r>
                  <a:endParaRPr kumimoji="0" lang="zh-CN" alt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grpSp>
              <p:nvGrpSpPr>
                <p:cNvPr id="109" name="组合 108"/>
                <p:cNvGrpSpPr/>
                <p:nvPr/>
              </p:nvGrpSpPr>
              <p:grpSpPr>
                <a:xfrm>
                  <a:off x="6396757" y="5018243"/>
                  <a:ext cx="3927263" cy="1080000"/>
                  <a:chOff x="5683863" y="4418411"/>
                  <a:chExt cx="3927263" cy="1080000"/>
                </a:xfrm>
              </p:grpSpPr>
              <p:sp>
                <p:nvSpPr>
                  <p:cNvPr id="110" name="圆角矩形 109"/>
                  <p:cNvSpPr/>
                  <p:nvPr/>
                </p:nvSpPr>
                <p:spPr>
                  <a:xfrm>
                    <a:off x="5683863" y="4418411"/>
                    <a:ext cx="1800000" cy="1080000"/>
                  </a:xfrm>
                  <a:prstGeom prst="roundRect">
                    <a:avLst/>
                  </a:prstGeom>
                  <a:solidFill>
                    <a:srgbClr val="1FA04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kumimoji="0" lang="en-US" altLang="zh-CN" sz="5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rPr>
                      <a:t>P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sp>
                <p:nvSpPr>
                  <p:cNvPr id="111" name="圆角矩形 110"/>
                  <p:cNvSpPr/>
                  <p:nvPr/>
                </p:nvSpPr>
                <p:spPr>
                  <a:xfrm>
                    <a:off x="7811126" y="4418411"/>
                    <a:ext cx="1800000" cy="10800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CN" dirty="0">
                        <a:solidFill>
                          <a:schemeClr val="tx1"/>
                        </a:solidFill>
                      </a:rPr>
                      <a:t>R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</p:grpSp>
          </p:grpSp>
        </p:grpSp>
      </p:grpSp>
      <p:sp>
        <p:nvSpPr>
          <p:cNvPr id="117" name="文本框 36"/>
          <p:cNvSpPr txBox="1"/>
          <p:nvPr/>
        </p:nvSpPr>
        <p:spPr>
          <a:xfrm>
            <a:off x="19233405" y="3463851"/>
            <a:ext cx="22987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Workload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>
          <a:xfrm>
            <a:off x="2824928" y="3456000"/>
            <a:ext cx="18734143" cy="680399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82699" y="564497"/>
            <a:ext cx="11644213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松耦合系统的封装套娃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17192" y="3840920"/>
            <a:ext cx="13695700" cy="2655574"/>
            <a:chOff x="5217192" y="3840920"/>
            <a:chExt cx="13695700" cy="2655574"/>
          </a:xfrm>
        </p:grpSpPr>
        <p:sp>
          <p:nvSpPr>
            <p:cNvPr id="63" name="矩形 62"/>
            <p:cNvSpPr/>
            <p:nvPr/>
          </p:nvSpPr>
          <p:spPr>
            <a:xfrm>
              <a:off x="5217192" y="3840920"/>
              <a:ext cx="13688653" cy="2655574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64" name="文本框 36"/>
            <p:cNvSpPr txBox="1"/>
            <p:nvPr/>
          </p:nvSpPr>
          <p:spPr>
            <a:xfrm>
              <a:off x="17878955" y="3845079"/>
              <a:ext cx="103393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4000" dirty="0">
                  <a:solidFill>
                    <a:schemeClr val="tx1"/>
                  </a:solidFill>
                </a:rPr>
                <a:t>Pod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624125" y="4233185"/>
              <a:ext cx="4680000" cy="1871045"/>
              <a:chOff x="5624125" y="4233185"/>
              <a:chExt cx="4680000" cy="1871045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5624125" y="4233185"/>
                <a:ext cx="4680000" cy="1871045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74" name="文本框 30"/>
              <p:cNvSpPr txBox="1"/>
              <p:nvPr/>
            </p:nvSpPr>
            <p:spPr>
              <a:xfrm>
                <a:off x="9817144" y="4252365"/>
                <a:ext cx="472886" cy="51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C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6000494" y="4780033"/>
                <a:ext cx="3927263" cy="777348"/>
                <a:chOff x="5277730" y="4418411"/>
                <a:chExt cx="3927263" cy="1080000"/>
              </a:xfrm>
            </p:grpSpPr>
            <p:sp>
              <p:nvSpPr>
                <p:cNvPr id="76" name="圆角矩形 75"/>
                <p:cNvSpPr/>
                <p:nvPr/>
              </p:nvSpPr>
              <p:spPr>
                <a:xfrm>
                  <a:off x="5277730" y="4418411"/>
                  <a:ext cx="1800000" cy="1080000"/>
                </a:xfrm>
                <a:prstGeom prst="roundRect">
                  <a:avLst/>
                </a:prstGeom>
                <a:solidFill>
                  <a:srgbClr val="1FA04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P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7404993" y="4418411"/>
                  <a:ext cx="1800000" cy="1080000"/>
                </a:xfrm>
                <a:prstGeom prst="round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dirty="0">
                      <a:solidFill>
                        <a:schemeClr val="tx1"/>
                      </a:solidFill>
                    </a:rPr>
                    <a:t>R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</p:grpSp>
        </p:grpSp>
        <p:sp>
          <p:nvSpPr>
            <p:cNvPr id="79" name="圆角矩形 78"/>
            <p:cNvSpPr/>
            <p:nvPr/>
          </p:nvSpPr>
          <p:spPr>
            <a:xfrm>
              <a:off x="15700353" y="4780033"/>
              <a:ext cx="2880000" cy="777600"/>
            </a:xfrm>
            <a:prstGeom prst="roundRect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Sidecar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10693090" y="4233185"/>
              <a:ext cx="4680000" cy="1871045"/>
              <a:chOff x="5624125" y="4233185"/>
              <a:chExt cx="4680000" cy="1871045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5624125" y="4233185"/>
                <a:ext cx="4680000" cy="1871045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82" name="文本框 30"/>
              <p:cNvSpPr txBox="1"/>
              <p:nvPr/>
            </p:nvSpPr>
            <p:spPr>
              <a:xfrm>
                <a:off x="9817144" y="4252365"/>
                <a:ext cx="472886" cy="51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C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6000494" y="4780033"/>
                <a:ext cx="3927263" cy="777348"/>
                <a:chOff x="5277730" y="4418411"/>
                <a:chExt cx="3927263" cy="1080000"/>
              </a:xfrm>
            </p:grpSpPr>
            <p:sp>
              <p:nvSpPr>
                <p:cNvPr id="84" name="圆角矩形 83"/>
                <p:cNvSpPr/>
                <p:nvPr/>
              </p:nvSpPr>
              <p:spPr>
                <a:xfrm>
                  <a:off x="5277730" y="4418411"/>
                  <a:ext cx="1800000" cy="1080000"/>
                </a:xfrm>
                <a:prstGeom prst="roundRect">
                  <a:avLst/>
                </a:prstGeom>
                <a:solidFill>
                  <a:srgbClr val="1FA04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P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7404993" y="4418411"/>
                  <a:ext cx="1800000" cy="1080000"/>
                </a:xfrm>
                <a:prstGeom prst="round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dirty="0">
                      <a:solidFill>
                        <a:schemeClr val="tx1"/>
                      </a:solidFill>
                    </a:rPr>
                    <a:t>R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</p:grpSp>
        </p:grpSp>
      </p:grpSp>
      <p:grpSp>
        <p:nvGrpSpPr>
          <p:cNvPr id="86" name="组合 85"/>
          <p:cNvGrpSpPr/>
          <p:nvPr/>
        </p:nvGrpSpPr>
        <p:grpSpPr>
          <a:xfrm>
            <a:off x="5217192" y="7200809"/>
            <a:ext cx="13695700" cy="2655574"/>
            <a:chOff x="5217192" y="3840920"/>
            <a:chExt cx="13695700" cy="2655574"/>
          </a:xfrm>
        </p:grpSpPr>
        <p:sp>
          <p:nvSpPr>
            <p:cNvPr id="87" name="矩形 86"/>
            <p:cNvSpPr/>
            <p:nvPr/>
          </p:nvSpPr>
          <p:spPr>
            <a:xfrm>
              <a:off x="5217192" y="3840920"/>
              <a:ext cx="13688653" cy="2655574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88" name="文本框 36"/>
            <p:cNvSpPr txBox="1"/>
            <p:nvPr/>
          </p:nvSpPr>
          <p:spPr>
            <a:xfrm>
              <a:off x="17878955" y="3845079"/>
              <a:ext cx="103393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4000" dirty="0">
                  <a:solidFill>
                    <a:schemeClr val="tx1"/>
                  </a:solidFill>
                </a:rPr>
                <a:t>Pod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5624125" y="4233185"/>
              <a:ext cx="4680000" cy="1871045"/>
              <a:chOff x="5624125" y="4233185"/>
              <a:chExt cx="4680000" cy="1871045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5624125" y="4233185"/>
                <a:ext cx="4680000" cy="1871045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98" name="文本框 30"/>
              <p:cNvSpPr txBox="1"/>
              <p:nvPr/>
            </p:nvSpPr>
            <p:spPr>
              <a:xfrm>
                <a:off x="9817144" y="4252365"/>
                <a:ext cx="472886" cy="51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C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grpSp>
            <p:nvGrpSpPr>
              <p:cNvPr id="99" name="组合 98"/>
              <p:cNvGrpSpPr/>
              <p:nvPr/>
            </p:nvGrpSpPr>
            <p:grpSpPr>
              <a:xfrm>
                <a:off x="6000494" y="4780033"/>
                <a:ext cx="3927263" cy="777348"/>
                <a:chOff x="5277730" y="4418411"/>
                <a:chExt cx="3927263" cy="1080000"/>
              </a:xfrm>
            </p:grpSpPr>
            <p:sp>
              <p:nvSpPr>
                <p:cNvPr id="100" name="圆角矩形 99"/>
                <p:cNvSpPr/>
                <p:nvPr/>
              </p:nvSpPr>
              <p:spPr>
                <a:xfrm>
                  <a:off x="5277730" y="4418411"/>
                  <a:ext cx="1800000" cy="1080000"/>
                </a:xfrm>
                <a:prstGeom prst="roundRect">
                  <a:avLst/>
                </a:prstGeom>
                <a:solidFill>
                  <a:srgbClr val="1FA04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P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101" name="圆角矩形 100"/>
                <p:cNvSpPr/>
                <p:nvPr/>
              </p:nvSpPr>
              <p:spPr>
                <a:xfrm>
                  <a:off x="7404993" y="4418411"/>
                  <a:ext cx="1800000" cy="1080000"/>
                </a:xfrm>
                <a:prstGeom prst="round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dirty="0">
                      <a:solidFill>
                        <a:schemeClr val="tx1"/>
                      </a:solidFill>
                    </a:rPr>
                    <a:t>R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</p:grpSp>
        </p:grpSp>
        <p:sp>
          <p:nvSpPr>
            <p:cNvPr id="90" name="圆角矩形 89"/>
            <p:cNvSpPr/>
            <p:nvPr/>
          </p:nvSpPr>
          <p:spPr>
            <a:xfrm>
              <a:off x="15700353" y="4780033"/>
              <a:ext cx="2880000" cy="777600"/>
            </a:xfrm>
            <a:prstGeom prst="roundRect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Sidecar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10693090" y="4233185"/>
              <a:ext cx="4680000" cy="1871045"/>
              <a:chOff x="5624125" y="4233185"/>
              <a:chExt cx="4680000" cy="1871045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5624125" y="4233185"/>
                <a:ext cx="4680000" cy="1871045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93" name="文本框 30"/>
              <p:cNvSpPr txBox="1"/>
              <p:nvPr/>
            </p:nvSpPr>
            <p:spPr>
              <a:xfrm>
                <a:off x="9817144" y="4252365"/>
                <a:ext cx="472886" cy="51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C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grpSp>
            <p:nvGrpSpPr>
              <p:cNvPr id="94" name="组合 93"/>
              <p:cNvGrpSpPr/>
              <p:nvPr/>
            </p:nvGrpSpPr>
            <p:grpSpPr>
              <a:xfrm>
                <a:off x="6000494" y="4780033"/>
                <a:ext cx="3927263" cy="777348"/>
                <a:chOff x="5277730" y="4418411"/>
                <a:chExt cx="3927263" cy="1080000"/>
              </a:xfrm>
            </p:grpSpPr>
            <p:sp>
              <p:nvSpPr>
                <p:cNvPr id="95" name="圆角矩形 94"/>
                <p:cNvSpPr/>
                <p:nvPr/>
              </p:nvSpPr>
              <p:spPr>
                <a:xfrm>
                  <a:off x="5277730" y="4418411"/>
                  <a:ext cx="1800000" cy="1080000"/>
                </a:xfrm>
                <a:prstGeom prst="roundRect">
                  <a:avLst/>
                </a:prstGeom>
                <a:solidFill>
                  <a:srgbClr val="1FA04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P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96" name="圆角矩形 95"/>
                <p:cNvSpPr/>
                <p:nvPr/>
              </p:nvSpPr>
              <p:spPr>
                <a:xfrm>
                  <a:off x="7404993" y="4418411"/>
                  <a:ext cx="1800000" cy="1080000"/>
                </a:xfrm>
                <a:prstGeom prst="round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dirty="0">
                      <a:solidFill>
                        <a:schemeClr val="tx1"/>
                      </a:solidFill>
                    </a:rPr>
                    <a:t>R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</p:grpSp>
        </p:grpSp>
      </p:grpSp>
      <p:sp>
        <p:nvSpPr>
          <p:cNvPr id="105" name="文本框 36"/>
          <p:cNvSpPr txBox="1"/>
          <p:nvPr/>
        </p:nvSpPr>
        <p:spPr>
          <a:xfrm>
            <a:off x="19079581" y="3463851"/>
            <a:ext cx="22987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Workload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2699" y="564497"/>
            <a:ext cx="11644213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松耦合系统的封装套娃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24928" y="2772000"/>
            <a:ext cx="18734143" cy="81720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15847" y="3655893"/>
            <a:ext cx="14455465" cy="6912000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22309" y="4496616"/>
            <a:ext cx="13695700" cy="2655574"/>
            <a:chOff x="5217192" y="3840920"/>
            <a:chExt cx="13695700" cy="2655574"/>
          </a:xfrm>
        </p:grpSpPr>
        <p:sp>
          <p:nvSpPr>
            <p:cNvPr id="5" name="矩形 4"/>
            <p:cNvSpPr/>
            <p:nvPr/>
          </p:nvSpPr>
          <p:spPr>
            <a:xfrm>
              <a:off x="5217192" y="3840920"/>
              <a:ext cx="13688653" cy="2655574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6" name="文本框 36"/>
            <p:cNvSpPr txBox="1"/>
            <p:nvPr/>
          </p:nvSpPr>
          <p:spPr>
            <a:xfrm>
              <a:off x="17878955" y="3845079"/>
              <a:ext cx="103393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4000" dirty="0">
                  <a:solidFill>
                    <a:schemeClr val="tx1"/>
                  </a:solidFill>
                </a:rPr>
                <a:t>Pod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24125" y="4233185"/>
              <a:ext cx="4680000" cy="1871045"/>
              <a:chOff x="5624125" y="4233185"/>
              <a:chExt cx="4680000" cy="187104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5624125" y="4233185"/>
                <a:ext cx="4680000" cy="1871045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16" name="文本框 30"/>
              <p:cNvSpPr txBox="1"/>
              <p:nvPr/>
            </p:nvSpPr>
            <p:spPr>
              <a:xfrm>
                <a:off x="9817144" y="4252365"/>
                <a:ext cx="472886" cy="51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C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6000494" y="4780033"/>
                <a:ext cx="3927263" cy="777348"/>
                <a:chOff x="5277730" y="4418411"/>
                <a:chExt cx="3927263" cy="1080000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5277730" y="4418411"/>
                  <a:ext cx="1800000" cy="1080000"/>
                </a:xfrm>
                <a:prstGeom prst="roundRect">
                  <a:avLst/>
                </a:prstGeom>
                <a:solidFill>
                  <a:srgbClr val="1FA04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P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7404993" y="4418411"/>
                  <a:ext cx="1800000" cy="1080000"/>
                </a:xfrm>
                <a:prstGeom prst="round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dirty="0">
                      <a:solidFill>
                        <a:schemeClr val="tx1"/>
                      </a:solidFill>
                    </a:rPr>
                    <a:t>R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</p:grpSp>
        </p:grpSp>
        <p:sp>
          <p:nvSpPr>
            <p:cNvPr id="8" name="圆角矩形 7"/>
            <p:cNvSpPr/>
            <p:nvPr/>
          </p:nvSpPr>
          <p:spPr>
            <a:xfrm>
              <a:off x="15700353" y="4780033"/>
              <a:ext cx="2880000" cy="777600"/>
            </a:xfrm>
            <a:prstGeom prst="roundRect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Sidecar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0693090" y="4233185"/>
              <a:ext cx="4680000" cy="1871045"/>
              <a:chOff x="5624125" y="4233185"/>
              <a:chExt cx="4680000" cy="1871045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624125" y="4233185"/>
                <a:ext cx="4680000" cy="1871045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11" name="文本框 30"/>
              <p:cNvSpPr txBox="1"/>
              <p:nvPr/>
            </p:nvSpPr>
            <p:spPr>
              <a:xfrm>
                <a:off x="9817144" y="4252365"/>
                <a:ext cx="472886" cy="51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C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6000494" y="4780033"/>
                <a:ext cx="3927263" cy="777348"/>
                <a:chOff x="5277730" y="4418411"/>
                <a:chExt cx="3927263" cy="1080000"/>
              </a:xfrm>
            </p:grpSpPr>
            <p:sp>
              <p:nvSpPr>
                <p:cNvPr id="13" name="圆角矩形 12"/>
                <p:cNvSpPr/>
                <p:nvPr/>
              </p:nvSpPr>
              <p:spPr>
                <a:xfrm>
                  <a:off x="5277730" y="4418411"/>
                  <a:ext cx="1800000" cy="1080000"/>
                </a:xfrm>
                <a:prstGeom prst="roundRect">
                  <a:avLst/>
                </a:prstGeom>
                <a:solidFill>
                  <a:srgbClr val="1FA04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P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14" name="圆角矩形 13"/>
                <p:cNvSpPr/>
                <p:nvPr/>
              </p:nvSpPr>
              <p:spPr>
                <a:xfrm>
                  <a:off x="7404993" y="4418411"/>
                  <a:ext cx="1800000" cy="1080000"/>
                </a:xfrm>
                <a:prstGeom prst="round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dirty="0">
                      <a:solidFill>
                        <a:schemeClr val="tx1"/>
                      </a:solidFill>
                    </a:rPr>
                    <a:t>R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</p:grpSp>
        </p:grpSp>
      </p:grpSp>
      <p:sp>
        <p:nvSpPr>
          <p:cNvPr id="21" name="矩形 20"/>
          <p:cNvSpPr/>
          <p:nvPr/>
        </p:nvSpPr>
        <p:spPr>
          <a:xfrm>
            <a:off x="3622309" y="7537530"/>
            <a:ext cx="13688653" cy="2655574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2" name="文本框 36"/>
          <p:cNvSpPr txBox="1"/>
          <p:nvPr/>
        </p:nvSpPr>
        <p:spPr>
          <a:xfrm>
            <a:off x="16284072" y="7541689"/>
            <a:ext cx="103393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dirty="0">
                <a:solidFill>
                  <a:schemeClr val="tx1"/>
                </a:solidFill>
              </a:rPr>
              <a:t>Pod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29242" y="7929795"/>
            <a:ext cx="4680000" cy="1871045"/>
            <a:chOff x="5624125" y="4233185"/>
            <a:chExt cx="4680000" cy="1871045"/>
          </a:xfrm>
        </p:grpSpPr>
        <p:sp>
          <p:nvSpPr>
            <p:cNvPr id="31" name="矩形 30"/>
            <p:cNvSpPr/>
            <p:nvPr/>
          </p:nvSpPr>
          <p:spPr>
            <a:xfrm>
              <a:off x="5624125" y="4233185"/>
              <a:ext cx="4680000" cy="1871045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32" name="文本框 30"/>
            <p:cNvSpPr txBox="1"/>
            <p:nvPr/>
          </p:nvSpPr>
          <p:spPr>
            <a:xfrm>
              <a:off x="9817144" y="4252365"/>
              <a:ext cx="472886" cy="51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C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000494" y="4780033"/>
              <a:ext cx="3927263" cy="777348"/>
              <a:chOff x="5277730" y="4418411"/>
              <a:chExt cx="3927263" cy="1080000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5277730" y="4418411"/>
                <a:ext cx="1800000" cy="1080000"/>
              </a:xfrm>
              <a:prstGeom prst="roundRect">
                <a:avLst/>
              </a:prstGeom>
              <a:solidFill>
                <a:srgbClr val="1FA04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P</a:t>
                </a:r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7404993" y="4418411"/>
                <a:ext cx="1800000" cy="1080000"/>
              </a:xfrm>
              <a:prstGeom prst="round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</p:grpSp>
      </p:grpSp>
      <p:sp>
        <p:nvSpPr>
          <p:cNvPr id="24" name="圆角矩形 23"/>
          <p:cNvSpPr/>
          <p:nvPr/>
        </p:nvSpPr>
        <p:spPr>
          <a:xfrm>
            <a:off x="14105470" y="8476643"/>
            <a:ext cx="2880000" cy="777600"/>
          </a:xfrm>
          <a:prstGeom prst="round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Sidecar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098207" y="7929795"/>
            <a:ext cx="4680000" cy="1871045"/>
            <a:chOff x="5624125" y="4233185"/>
            <a:chExt cx="4680000" cy="1871045"/>
          </a:xfrm>
        </p:grpSpPr>
        <p:sp>
          <p:nvSpPr>
            <p:cNvPr id="26" name="矩形 25"/>
            <p:cNvSpPr/>
            <p:nvPr/>
          </p:nvSpPr>
          <p:spPr>
            <a:xfrm>
              <a:off x="5624125" y="4233185"/>
              <a:ext cx="4680000" cy="1871045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27" name="文本框 30"/>
            <p:cNvSpPr txBox="1"/>
            <p:nvPr/>
          </p:nvSpPr>
          <p:spPr>
            <a:xfrm>
              <a:off x="9817144" y="4252365"/>
              <a:ext cx="472886" cy="51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C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000494" y="4780033"/>
              <a:ext cx="3927263" cy="777348"/>
              <a:chOff x="5277730" y="4418411"/>
              <a:chExt cx="3927263" cy="1080000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5277730" y="4418411"/>
                <a:ext cx="1800000" cy="1080000"/>
              </a:xfrm>
              <a:prstGeom prst="roundRect">
                <a:avLst/>
              </a:prstGeom>
              <a:solidFill>
                <a:srgbClr val="1FA04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P</a:t>
                </a:r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7404993" y="4418411"/>
                <a:ext cx="1800000" cy="1080000"/>
              </a:xfrm>
              <a:prstGeom prst="round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</p:grpSp>
      </p:grpSp>
      <p:sp>
        <p:nvSpPr>
          <p:cNvPr id="36" name="文本框 36"/>
          <p:cNvSpPr txBox="1"/>
          <p:nvPr/>
        </p:nvSpPr>
        <p:spPr>
          <a:xfrm>
            <a:off x="15049658" y="3762879"/>
            <a:ext cx="22987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Workload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060277" y="3655893"/>
            <a:ext cx="3107876" cy="6912000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9" name="文本框 36"/>
          <p:cNvSpPr txBox="1"/>
          <p:nvPr/>
        </p:nvSpPr>
        <p:spPr>
          <a:xfrm>
            <a:off x="18664728" y="3762879"/>
            <a:ext cx="22987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Workload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8390115" y="5424958"/>
            <a:ext cx="2371576" cy="777600"/>
          </a:xfrm>
          <a:prstGeom prst="round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</a:rPr>
              <a:t>Pod1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8390115" y="8465872"/>
            <a:ext cx="2371576" cy="777600"/>
          </a:xfrm>
          <a:prstGeom prst="round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</a:rPr>
              <a:t>Pod2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2" name="文本框 36"/>
          <p:cNvSpPr txBox="1"/>
          <p:nvPr/>
        </p:nvSpPr>
        <p:spPr>
          <a:xfrm>
            <a:off x="19364774" y="2869744"/>
            <a:ext cx="180337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dirty="0">
                <a:solidFill>
                  <a:schemeClr val="tx1"/>
                </a:solidFill>
              </a:rPr>
              <a:t>Service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2699" y="564497"/>
            <a:ext cx="11644213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松耦合系统的封装套娃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282699" y="2395893"/>
            <a:ext cx="21890039" cy="9504000"/>
            <a:chOff x="1282699" y="2395893"/>
            <a:chExt cx="21890039" cy="9504000"/>
          </a:xfrm>
        </p:grpSpPr>
        <p:sp>
          <p:nvSpPr>
            <p:cNvPr id="42" name="矩形 41"/>
            <p:cNvSpPr/>
            <p:nvPr/>
          </p:nvSpPr>
          <p:spPr>
            <a:xfrm>
              <a:off x="1282699" y="2395893"/>
              <a:ext cx="21890039" cy="9504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1637415" y="3388688"/>
              <a:ext cx="17139684" cy="8172000"/>
              <a:chOff x="1637415" y="2772000"/>
              <a:chExt cx="17139684" cy="81720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637415" y="2772000"/>
                <a:ext cx="17139684" cy="8172000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15827019" y="3655893"/>
                <a:ext cx="2556000" cy="6912000"/>
                <a:chOff x="15827019" y="3655893"/>
                <a:chExt cx="2556000" cy="6912000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5827019" y="3655893"/>
                  <a:ext cx="2556000" cy="6912000"/>
                </a:xfrm>
                <a:prstGeom prst="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38" name="文本框 36"/>
                <p:cNvSpPr txBox="1"/>
                <p:nvPr/>
              </p:nvSpPr>
              <p:spPr>
                <a:xfrm>
                  <a:off x="15955666" y="3762879"/>
                  <a:ext cx="2298707" cy="7181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non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4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Workload</a:t>
                  </a:r>
                  <a:endParaRPr kumimoji="0" lang="zh-CN" alt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>
                  <a:off x="16162407" y="5435729"/>
                  <a:ext cx="1886400" cy="777600"/>
                </a:xfrm>
                <a:prstGeom prst="round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dirty="0">
                      <a:solidFill>
                        <a:schemeClr val="tx1"/>
                      </a:solidFill>
                    </a:rPr>
                    <a:t>Pod1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40" name="圆角矩形 39"/>
                <p:cNvSpPr/>
                <p:nvPr/>
              </p:nvSpPr>
              <p:spPr>
                <a:xfrm>
                  <a:off x="16162409" y="8476643"/>
                  <a:ext cx="1885221" cy="777600"/>
                </a:xfrm>
                <a:prstGeom prst="round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dirty="0">
                      <a:solidFill>
                        <a:schemeClr val="tx1"/>
                      </a:solidFill>
                    </a:rPr>
                    <a:t>Pod2</a:t>
                  </a: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</p:grpSp>
          <p:sp>
            <p:nvSpPr>
              <p:cNvPr id="41" name="文本框 36"/>
              <p:cNvSpPr txBox="1"/>
              <p:nvPr/>
            </p:nvSpPr>
            <p:spPr>
              <a:xfrm>
                <a:off x="16579640" y="2869744"/>
                <a:ext cx="1803379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4000" dirty="0">
                    <a:solidFill>
                      <a:schemeClr val="tx1"/>
                    </a:solidFill>
                  </a:rPr>
                  <a:t>Service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2003743" y="3655893"/>
                <a:ext cx="13455998" cy="6912000"/>
                <a:chOff x="2003743" y="3655893"/>
                <a:chExt cx="13455998" cy="691200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2003743" y="3655893"/>
                  <a:ext cx="13455998" cy="6912000"/>
                </a:xfrm>
                <a:prstGeom prst="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sp>
              <p:nvSpPr>
                <p:cNvPr id="36" name="文本框 36"/>
                <p:cNvSpPr txBox="1"/>
                <p:nvPr/>
              </p:nvSpPr>
              <p:spPr>
                <a:xfrm>
                  <a:off x="12893365" y="3762879"/>
                  <a:ext cx="2298707" cy="7181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="horz" wrap="non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1pPr>
                  <a:lvl2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2pPr>
                  <a:lvl3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3pPr>
                  <a:lvl4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4pPr>
                  <a:lvl5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5pPr>
                  <a:lvl6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6pPr>
                  <a:lvl7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7pPr>
                  <a:lvl8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8pPr>
                  <a:lvl9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defRPr>
                  </a:lvl9pPr>
                </a:lstStyle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4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rPr>
                    <a:t>Workload</a:t>
                  </a:r>
                  <a:endParaRPr kumimoji="0" lang="zh-CN" alt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2410204" y="4496616"/>
                  <a:ext cx="12661763" cy="2655574"/>
                  <a:chOff x="2410204" y="4496616"/>
                  <a:chExt cx="12661763" cy="2655574"/>
                </a:xfrm>
              </p:grpSpPr>
              <p:sp>
                <p:nvSpPr>
                  <p:cNvPr id="6" name="矩形 5"/>
                  <p:cNvSpPr/>
                  <p:nvPr/>
                </p:nvSpPr>
                <p:spPr>
                  <a:xfrm>
                    <a:off x="2410204" y="4496616"/>
                    <a:ext cx="12661763" cy="2655574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sp>
                <p:nvSpPr>
                  <p:cNvPr id="7" name="文本框 36"/>
                  <p:cNvSpPr txBox="1"/>
                  <p:nvPr/>
                </p:nvSpPr>
                <p:spPr>
                  <a:xfrm>
                    <a:off x="13787611" y="4500775"/>
                    <a:ext cx="1033937" cy="71814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non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CN" sz="4000" dirty="0">
                        <a:solidFill>
                          <a:schemeClr val="tx1"/>
                        </a:solidFill>
                      </a:rPr>
                      <a:t>Pod</a:t>
                    </a:r>
                    <a:endParaRPr kumimoji="0" lang="zh-CN" altLang="en-US" sz="4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grpSp>
                <p:nvGrpSpPr>
                  <p:cNvPr id="8" name="组合 7"/>
                  <p:cNvGrpSpPr/>
                  <p:nvPr/>
                </p:nvGrpSpPr>
                <p:grpSpPr>
                  <a:xfrm>
                    <a:off x="2817137" y="4888881"/>
                    <a:ext cx="4303632" cy="1871045"/>
                    <a:chOff x="5624125" y="4233185"/>
                    <a:chExt cx="4303632" cy="1871045"/>
                  </a:xfrm>
                </p:grpSpPr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5624125" y="4233185"/>
                      <a:ext cx="4303632" cy="187104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28575" cap="flat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="horz" wrap="square" lIns="50800" tIns="50800" rIns="50800" bIns="50800" numCol="1" spcCol="38100" rtlCol="0" anchor="ctr">
                      <a:spAutoFit/>
                    </a:bodyPr>
                    <a:lstStyle>
                      <a:defPPr marL="0" marR="0" indent="0" algn="l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18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</a:defRPr>
                      </a:defPPr>
                      <a:lvl1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1pPr>
                      <a:lvl2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2pPr>
                      <a:lvl3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3pPr>
                      <a:lvl4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4pPr>
                      <a:lvl5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5pPr>
                      <a:lvl6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6pPr>
                      <a:lvl7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7pPr>
                      <a:lvl8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8pPr>
                      <a:lvl9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9pPr>
                    </a:lstStyle>
                    <a:p>
                      <a: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endParaRPr>
                    </a:p>
                  </p:txBody>
                </p:sp>
                <p:sp>
                  <p:nvSpPr>
                    <p:cNvPr id="17" name="文本框 30"/>
                    <p:cNvSpPr txBox="1"/>
                    <p:nvPr/>
                  </p:nvSpPr>
                  <p:spPr>
                    <a:xfrm>
                      <a:off x="9203715" y="4252365"/>
                      <a:ext cx="472886" cy="516897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="horz" wrap="none" lIns="50800" tIns="50800" rIns="50800" bIns="50800" numCol="1" spcCol="38100" rtlCol="0" anchor="ctr">
                      <a:spAutoFit/>
                    </a:bodyPr>
                    <a:lstStyle>
                      <a:defPPr marL="0" marR="0" indent="0" algn="l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18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</a:defRPr>
                      </a:defPPr>
                      <a:lvl1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1pPr>
                      <a:lvl2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2pPr>
                      <a:lvl3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3pPr>
                      <a:lvl4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4pPr>
                      <a:lvl5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5pPr>
                      <a:lvl6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6pPr>
                      <a:lvl7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7pPr>
                      <a:lvl8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8pPr>
                      <a:lvl9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9pPr>
                    </a:lstStyle>
                    <a:p>
                      <a: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4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rPr>
                        <a:t>C</a:t>
                      </a:r>
                      <a:endParaRPr kumimoji="0" lang="zh-CN" altLang="en-US" sz="4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endParaRPr>
                    </a:p>
                  </p:txBody>
                </p:sp>
                <p:grpSp>
                  <p:nvGrpSpPr>
                    <p:cNvPr id="18" name="组合 17"/>
                    <p:cNvGrpSpPr/>
                    <p:nvPr/>
                  </p:nvGrpSpPr>
                  <p:grpSpPr>
                    <a:xfrm>
                      <a:off x="5872904" y="4780033"/>
                      <a:ext cx="3799673" cy="777348"/>
                      <a:chOff x="5150140" y="4418411"/>
                      <a:chExt cx="3799673" cy="1080000"/>
                    </a:xfrm>
                  </p:grpSpPr>
                  <p:sp>
                    <p:nvSpPr>
                      <p:cNvPr id="19" name="圆角矩形 18"/>
                      <p:cNvSpPr/>
                      <p:nvPr/>
                    </p:nvSpPr>
                    <p:spPr>
                      <a:xfrm>
                        <a:off x="5150140" y="4418411"/>
                        <a:ext cx="1800000" cy="1080000"/>
                      </a:xfrm>
                      <a:prstGeom prst="roundRect">
                        <a:avLst/>
                      </a:prstGeom>
                      <a:solidFill>
                        <a:srgbClr val="1FA040"/>
                      </a:solidFill>
                      <a:ln w="25400" cap="flat">
                        <a:noFill/>
                        <a:prstDash val="solid"/>
                        <a:round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="horz" wrap="square" lIns="50800" tIns="50800" rIns="50800" bIns="50800" numCol="1" spcCol="38100" rtlCol="0" anchor="ctr">
                        <a:spAutoFit/>
                      </a:bodyPr>
                      <a:lstStyle>
                        <a:defPPr marL="0" marR="0" indent="0" algn="l" defTabSz="914400" rtl="0" fontAlgn="auto" latinLnBrk="1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18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</a:defRPr>
                        </a:defPPr>
                        <a:lvl1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1pPr>
                        <a:lvl2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2pPr>
                        <a:lvl3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3pPr>
                        <a:lvl4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4pPr>
                        <a:lvl5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5pPr>
                        <a:lvl6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6pPr>
                        <a:lvl7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7pPr>
                        <a:lvl8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8pPr>
                        <a:lvl9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9pPr>
                      </a:lstStyle>
                      <a:p>
                        <a: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kumimoji="0" lang="en-US" altLang="zh-CN" sz="5000" b="0" i="0" u="none" strike="noStrike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rPr>
                          <a:t>P</a:t>
                        </a:r>
                        <a:endParaRPr kumimoji="0" lang="zh-CN" altLang="en-US" sz="5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endParaRPr>
                      </a:p>
                    </p:txBody>
                  </p:sp>
                  <p:sp>
                    <p:nvSpPr>
                      <p:cNvPr id="20" name="圆角矩形 19"/>
                      <p:cNvSpPr/>
                      <p:nvPr/>
                    </p:nvSpPr>
                    <p:spPr>
                      <a:xfrm>
                        <a:off x="7149813" y="4418411"/>
                        <a:ext cx="1800000" cy="1080000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  <a:ln w="28575" cap="flat">
                        <a:solidFill>
                          <a:schemeClr val="tx1"/>
                        </a:solidFill>
                        <a:prstDash val="solid"/>
                        <a:round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="horz" wrap="square" lIns="50800" tIns="50800" rIns="50800" bIns="50800" numCol="1" spcCol="38100" rtlCol="0" anchor="ctr">
                        <a:spAutoFit/>
                      </a:bodyPr>
                      <a:lstStyle>
                        <a:defPPr marL="0" marR="0" indent="0" algn="l" defTabSz="914400" rtl="0" fontAlgn="auto" latinLnBrk="1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18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</a:defRPr>
                        </a:defPPr>
                        <a:lvl1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1pPr>
                        <a:lvl2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2pPr>
                        <a:lvl3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3pPr>
                        <a:lvl4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4pPr>
                        <a:lvl5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5pPr>
                        <a:lvl6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6pPr>
                        <a:lvl7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7pPr>
                        <a:lvl8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8pPr>
                        <a:lvl9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9pPr>
                      </a:lstStyle>
                      <a:p>
                        <a: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dirty="0">
                            <a:solidFill>
                              <a:schemeClr val="tx1"/>
                            </a:solidFill>
                          </a:rPr>
                          <a:t>R</a:t>
                        </a:r>
                        <a:endParaRPr kumimoji="0" lang="zh-CN" altLang="en-US" sz="5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endParaRPr>
                      </a:p>
                    </p:txBody>
                  </p:sp>
                </p:grpSp>
              </p:grpSp>
              <p:sp>
                <p:nvSpPr>
                  <p:cNvPr id="9" name="圆角矩形 8"/>
                  <p:cNvSpPr/>
                  <p:nvPr/>
                </p:nvSpPr>
                <p:spPr>
                  <a:xfrm>
                    <a:off x="11941548" y="5435729"/>
                    <a:ext cx="2880000" cy="777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kumimoji="0" lang="en-US" altLang="zh-CN" sz="5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rPr>
                      <a:t>Sidecar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7389137" y="4888881"/>
                    <a:ext cx="4303632" cy="1871045"/>
                    <a:chOff x="5624125" y="4233185"/>
                    <a:chExt cx="4303632" cy="1871045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5624125" y="4233185"/>
                      <a:ext cx="4303632" cy="187104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28575" cap="flat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="horz" wrap="square" lIns="50800" tIns="50800" rIns="50800" bIns="50800" numCol="1" spcCol="38100" rtlCol="0" anchor="ctr">
                      <a:spAutoFit/>
                    </a:bodyPr>
                    <a:lstStyle>
                      <a:defPPr marL="0" marR="0" indent="0" algn="l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18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</a:defRPr>
                      </a:defPPr>
                      <a:lvl1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1pPr>
                      <a:lvl2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2pPr>
                      <a:lvl3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3pPr>
                      <a:lvl4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4pPr>
                      <a:lvl5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5pPr>
                      <a:lvl6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6pPr>
                      <a:lvl7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7pPr>
                      <a:lvl8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8pPr>
                      <a:lvl9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9pPr>
                    </a:lstStyle>
                    <a:p>
                      <a: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endParaRPr>
                    </a:p>
                  </p:txBody>
                </p:sp>
                <p:sp>
                  <p:nvSpPr>
                    <p:cNvPr id="53" name="文本框 30"/>
                    <p:cNvSpPr txBox="1"/>
                    <p:nvPr/>
                  </p:nvSpPr>
                  <p:spPr>
                    <a:xfrm>
                      <a:off x="9203715" y="4252365"/>
                      <a:ext cx="472886" cy="516897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="horz" wrap="none" lIns="50800" tIns="50800" rIns="50800" bIns="50800" numCol="1" spcCol="38100" rtlCol="0" anchor="ctr">
                      <a:spAutoFit/>
                    </a:bodyPr>
                    <a:lstStyle>
                      <a:defPPr marL="0" marR="0" indent="0" algn="l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18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</a:defRPr>
                      </a:defPPr>
                      <a:lvl1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1pPr>
                      <a:lvl2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2pPr>
                      <a:lvl3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3pPr>
                      <a:lvl4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4pPr>
                      <a:lvl5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5pPr>
                      <a:lvl6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6pPr>
                      <a:lvl7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7pPr>
                      <a:lvl8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8pPr>
                      <a:lvl9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9pPr>
                    </a:lstStyle>
                    <a:p>
                      <a: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4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rPr>
                        <a:t>C</a:t>
                      </a:r>
                      <a:endParaRPr kumimoji="0" lang="zh-CN" altLang="en-US" sz="4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endParaRPr>
                    </a:p>
                  </p:txBody>
                </p:sp>
                <p:grpSp>
                  <p:nvGrpSpPr>
                    <p:cNvPr id="54" name="组合 53"/>
                    <p:cNvGrpSpPr/>
                    <p:nvPr/>
                  </p:nvGrpSpPr>
                  <p:grpSpPr>
                    <a:xfrm>
                      <a:off x="5872904" y="4780033"/>
                      <a:ext cx="3799673" cy="777348"/>
                      <a:chOff x="5150140" y="4418411"/>
                      <a:chExt cx="3799673" cy="1080000"/>
                    </a:xfrm>
                  </p:grpSpPr>
                  <p:sp>
                    <p:nvSpPr>
                      <p:cNvPr id="55" name="圆角矩形 54"/>
                      <p:cNvSpPr/>
                      <p:nvPr/>
                    </p:nvSpPr>
                    <p:spPr>
                      <a:xfrm>
                        <a:off x="5150140" y="4418411"/>
                        <a:ext cx="1800000" cy="1080000"/>
                      </a:xfrm>
                      <a:prstGeom prst="roundRect">
                        <a:avLst/>
                      </a:prstGeom>
                      <a:solidFill>
                        <a:srgbClr val="1FA040"/>
                      </a:solidFill>
                      <a:ln w="25400" cap="flat">
                        <a:noFill/>
                        <a:prstDash val="solid"/>
                        <a:round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="horz" wrap="square" lIns="50800" tIns="50800" rIns="50800" bIns="50800" numCol="1" spcCol="38100" rtlCol="0" anchor="ctr">
                        <a:spAutoFit/>
                      </a:bodyPr>
                      <a:lstStyle>
                        <a:defPPr marL="0" marR="0" indent="0" algn="l" defTabSz="914400" rtl="0" fontAlgn="auto" latinLnBrk="1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18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</a:defRPr>
                        </a:defPPr>
                        <a:lvl1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1pPr>
                        <a:lvl2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2pPr>
                        <a:lvl3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3pPr>
                        <a:lvl4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4pPr>
                        <a:lvl5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5pPr>
                        <a:lvl6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6pPr>
                        <a:lvl7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7pPr>
                        <a:lvl8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8pPr>
                        <a:lvl9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9pPr>
                      </a:lstStyle>
                      <a:p>
                        <a: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kumimoji="0" lang="en-US" altLang="zh-CN" sz="5000" b="0" i="0" u="none" strike="noStrike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rPr>
                          <a:t>P</a:t>
                        </a:r>
                        <a:endParaRPr kumimoji="0" lang="zh-CN" altLang="en-US" sz="5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endParaRPr>
                      </a:p>
                    </p:txBody>
                  </p:sp>
                  <p:sp>
                    <p:nvSpPr>
                      <p:cNvPr id="56" name="圆角矩形 55"/>
                      <p:cNvSpPr/>
                      <p:nvPr/>
                    </p:nvSpPr>
                    <p:spPr>
                      <a:xfrm>
                        <a:off x="7149813" y="4418411"/>
                        <a:ext cx="1800000" cy="1080000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  <a:ln w="28575" cap="flat">
                        <a:solidFill>
                          <a:schemeClr val="tx1"/>
                        </a:solidFill>
                        <a:prstDash val="solid"/>
                        <a:round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="horz" wrap="square" lIns="50800" tIns="50800" rIns="50800" bIns="50800" numCol="1" spcCol="38100" rtlCol="0" anchor="ctr">
                        <a:spAutoFit/>
                      </a:bodyPr>
                      <a:lstStyle>
                        <a:defPPr marL="0" marR="0" indent="0" algn="l" defTabSz="914400" rtl="0" fontAlgn="auto" latinLnBrk="1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18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</a:defRPr>
                        </a:defPPr>
                        <a:lvl1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1pPr>
                        <a:lvl2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2pPr>
                        <a:lvl3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3pPr>
                        <a:lvl4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4pPr>
                        <a:lvl5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5pPr>
                        <a:lvl6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6pPr>
                        <a:lvl7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7pPr>
                        <a:lvl8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8pPr>
                        <a:lvl9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9pPr>
                      </a:lstStyle>
                      <a:p>
                        <a: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dirty="0">
                            <a:solidFill>
                              <a:schemeClr val="tx1"/>
                            </a:solidFill>
                          </a:rPr>
                          <a:t>R</a:t>
                        </a:r>
                        <a:endParaRPr kumimoji="0" lang="zh-CN" altLang="en-US" sz="5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60" name="组合 59"/>
                <p:cNvGrpSpPr/>
                <p:nvPr/>
              </p:nvGrpSpPr>
              <p:grpSpPr>
                <a:xfrm>
                  <a:off x="2410204" y="7537528"/>
                  <a:ext cx="12661763" cy="2655574"/>
                  <a:chOff x="2410204" y="4496616"/>
                  <a:chExt cx="12661763" cy="2655574"/>
                </a:xfrm>
              </p:grpSpPr>
              <p:sp>
                <p:nvSpPr>
                  <p:cNvPr id="61" name="矩形 60"/>
                  <p:cNvSpPr/>
                  <p:nvPr/>
                </p:nvSpPr>
                <p:spPr>
                  <a:xfrm>
                    <a:off x="2410204" y="4496616"/>
                    <a:ext cx="12661763" cy="2655574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50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sp>
                <p:nvSpPr>
                  <p:cNvPr id="62" name="文本框 36"/>
                  <p:cNvSpPr txBox="1"/>
                  <p:nvPr/>
                </p:nvSpPr>
                <p:spPr>
                  <a:xfrm>
                    <a:off x="13787611" y="4500775"/>
                    <a:ext cx="1033937" cy="71814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non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CN" sz="4000" dirty="0">
                        <a:solidFill>
                          <a:schemeClr val="tx1"/>
                        </a:solidFill>
                      </a:rPr>
                      <a:t>Pod</a:t>
                    </a:r>
                    <a:endParaRPr kumimoji="0" lang="zh-CN" altLang="en-US" sz="4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grpSp>
                <p:nvGrpSpPr>
                  <p:cNvPr id="63" name="组合 62"/>
                  <p:cNvGrpSpPr/>
                  <p:nvPr/>
                </p:nvGrpSpPr>
                <p:grpSpPr>
                  <a:xfrm>
                    <a:off x="2817137" y="4888881"/>
                    <a:ext cx="4303632" cy="1871045"/>
                    <a:chOff x="5624125" y="4233185"/>
                    <a:chExt cx="4303632" cy="1871045"/>
                  </a:xfrm>
                </p:grpSpPr>
                <p:sp>
                  <p:nvSpPr>
                    <p:cNvPr id="71" name="矩形 70"/>
                    <p:cNvSpPr/>
                    <p:nvPr/>
                  </p:nvSpPr>
                  <p:spPr>
                    <a:xfrm>
                      <a:off x="5624125" y="4233185"/>
                      <a:ext cx="4303632" cy="187104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28575" cap="flat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="horz" wrap="square" lIns="50800" tIns="50800" rIns="50800" bIns="50800" numCol="1" spcCol="38100" rtlCol="0" anchor="ctr">
                      <a:spAutoFit/>
                    </a:bodyPr>
                    <a:lstStyle>
                      <a:defPPr marL="0" marR="0" indent="0" algn="l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18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</a:defRPr>
                      </a:defPPr>
                      <a:lvl1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1pPr>
                      <a:lvl2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2pPr>
                      <a:lvl3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3pPr>
                      <a:lvl4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4pPr>
                      <a:lvl5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5pPr>
                      <a:lvl6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6pPr>
                      <a:lvl7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7pPr>
                      <a:lvl8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8pPr>
                      <a:lvl9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9pPr>
                    </a:lstStyle>
                    <a:p>
                      <a: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endParaRPr>
                    </a:p>
                  </p:txBody>
                </p:sp>
                <p:sp>
                  <p:nvSpPr>
                    <p:cNvPr id="72" name="文本框 30"/>
                    <p:cNvSpPr txBox="1"/>
                    <p:nvPr/>
                  </p:nvSpPr>
                  <p:spPr>
                    <a:xfrm>
                      <a:off x="9203715" y="4252365"/>
                      <a:ext cx="472886" cy="516897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="horz" wrap="none" lIns="50800" tIns="50800" rIns="50800" bIns="50800" numCol="1" spcCol="38100" rtlCol="0" anchor="ctr">
                      <a:spAutoFit/>
                    </a:bodyPr>
                    <a:lstStyle>
                      <a:defPPr marL="0" marR="0" indent="0" algn="l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18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</a:defRPr>
                      </a:defPPr>
                      <a:lvl1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1pPr>
                      <a:lvl2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2pPr>
                      <a:lvl3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3pPr>
                      <a:lvl4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4pPr>
                      <a:lvl5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5pPr>
                      <a:lvl6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6pPr>
                      <a:lvl7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7pPr>
                      <a:lvl8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8pPr>
                      <a:lvl9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9pPr>
                    </a:lstStyle>
                    <a:p>
                      <a: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4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rPr>
                        <a:t>C</a:t>
                      </a:r>
                      <a:endParaRPr kumimoji="0" lang="zh-CN" altLang="en-US" sz="4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endParaRPr>
                    </a:p>
                  </p:txBody>
                </p:sp>
                <p:grpSp>
                  <p:nvGrpSpPr>
                    <p:cNvPr id="73" name="组合 72"/>
                    <p:cNvGrpSpPr/>
                    <p:nvPr/>
                  </p:nvGrpSpPr>
                  <p:grpSpPr>
                    <a:xfrm>
                      <a:off x="5872904" y="4780033"/>
                      <a:ext cx="3799673" cy="777348"/>
                      <a:chOff x="5150140" y="4418411"/>
                      <a:chExt cx="3799673" cy="1080000"/>
                    </a:xfrm>
                  </p:grpSpPr>
                  <p:sp>
                    <p:nvSpPr>
                      <p:cNvPr id="74" name="圆角矩形 73"/>
                      <p:cNvSpPr/>
                      <p:nvPr/>
                    </p:nvSpPr>
                    <p:spPr>
                      <a:xfrm>
                        <a:off x="5150140" y="4418411"/>
                        <a:ext cx="1800000" cy="1080000"/>
                      </a:xfrm>
                      <a:prstGeom prst="roundRect">
                        <a:avLst/>
                      </a:prstGeom>
                      <a:solidFill>
                        <a:srgbClr val="1FA040"/>
                      </a:solidFill>
                      <a:ln w="25400" cap="flat">
                        <a:noFill/>
                        <a:prstDash val="solid"/>
                        <a:round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="horz" wrap="square" lIns="50800" tIns="50800" rIns="50800" bIns="50800" numCol="1" spcCol="38100" rtlCol="0" anchor="ctr">
                        <a:spAutoFit/>
                      </a:bodyPr>
                      <a:lstStyle>
                        <a:defPPr marL="0" marR="0" indent="0" algn="l" defTabSz="914400" rtl="0" fontAlgn="auto" latinLnBrk="1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18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</a:defRPr>
                        </a:defPPr>
                        <a:lvl1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1pPr>
                        <a:lvl2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2pPr>
                        <a:lvl3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3pPr>
                        <a:lvl4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4pPr>
                        <a:lvl5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5pPr>
                        <a:lvl6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6pPr>
                        <a:lvl7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7pPr>
                        <a:lvl8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8pPr>
                        <a:lvl9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9pPr>
                      </a:lstStyle>
                      <a:p>
                        <a: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kumimoji="0" lang="en-US" altLang="zh-CN" sz="5000" b="0" i="0" u="none" strike="noStrike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rPr>
                          <a:t>P</a:t>
                        </a:r>
                        <a:endParaRPr kumimoji="0" lang="zh-CN" altLang="en-US" sz="5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endParaRPr>
                      </a:p>
                    </p:txBody>
                  </p:sp>
                  <p:sp>
                    <p:nvSpPr>
                      <p:cNvPr id="75" name="圆角矩形 74"/>
                      <p:cNvSpPr/>
                      <p:nvPr/>
                    </p:nvSpPr>
                    <p:spPr>
                      <a:xfrm>
                        <a:off x="7149813" y="4418411"/>
                        <a:ext cx="1800000" cy="1080000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  <a:ln w="28575" cap="flat">
                        <a:solidFill>
                          <a:schemeClr val="tx1"/>
                        </a:solidFill>
                        <a:prstDash val="solid"/>
                        <a:round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="horz" wrap="square" lIns="50800" tIns="50800" rIns="50800" bIns="50800" numCol="1" spcCol="38100" rtlCol="0" anchor="ctr">
                        <a:spAutoFit/>
                      </a:bodyPr>
                      <a:lstStyle>
                        <a:defPPr marL="0" marR="0" indent="0" algn="l" defTabSz="914400" rtl="0" fontAlgn="auto" latinLnBrk="1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18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</a:defRPr>
                        </a:defPPr>
                        <a:lvl1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1pPr>
                        <a:lvl2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2pPr>
                        <a:lvl3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3pPr>
                        <a:lvl4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4pPr>
                        <a:lvl5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5pPr>
                        <a:lvl6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6pPr>
                        <a:lvl7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7pPr>
                        <a:lvl8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8pPr>
                        <a:lvl9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9pPr>
                      </a:lstStyle>
                      <a:p>
                        <a: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dirty="0">
                            <a:solidFill>
                              <a:schemeClr val="tx1"/>
                            </a:solidFill>
                          </a:rPr>
                          <a:t>R</a:t>
                        </a:r>
                        <a:endParaRPr kumimoji="0" lang="zh-CN" altLang="en-US" sz="5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endParaRPr>
                      </a:p>
                    </p:txBody>
                  </p:sp>
                </p:grpSp>
              </p:grpSp>
              <p:sp>
                <p:nvSpPr>
                  <p:cNvPr id="64" name="圆角矩形 63"/>
                  <p:cNvSpPr/>
                  <p:nvPr/>
                </p:nvSpPr>
                <p:spPr>
                  <a:xfrm>
                    <a:off x="11941548" y="5435729"/>
                    <a:ext cx="2880000" cy="777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="horz" wrap="square" lIns="50800" tIns="50800" rIns="50800" bIns="50800" numCol="1" spcCol="38100" rtlCol="0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1pPr>
                    <a:lvl2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2pPr>
                    <a:lvl3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3pPr>
                    <a:lvl4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4pPr>
                    <a:lvl5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5pPr>
                    <a:lvl6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6pPr>
                    <a:lvl7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7pPr>
                    <a:lvl8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8pPr>
                    <a:lvl9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defRPr>
                    </a:lvl9pPr>
                  </a:lstStyle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r>
                      <a:rPr kumimoji="0" lang="en-US" altLang="zh-CN" sz="5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rPr>
                      <a:t>Sidecar</a:t>
                    </a:r>
                    <a:endParaRPr kumimoji="0" lang="zh-CN" altLang="en-US" sz="5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Helvetica Neue" panose="02000503000000020004"/>
                    </a:endParaRPr>
                  </a:p>
                </p:txBody>
              </p:sp>
              <p:grpSp>
                <p:nvGrpSpPr>
                  <p:cNvPr id="65" name="组合 64"/>
                  <p:cNvGrpSpPr/>
                  <p:nvPr/>
                </p:nvGrpSpPr>
                <p:grpSpPr>
                  <a:xfrm>
                    <a:off x="7389137" y="4888881"/>
                    <a:ext cx="4303632" cy="1871045"/>
                    <a:chOff x="5624125" y="4233185"/>
                    <a:chExt cx="4303632" cy="1871045"/>
                  </a:xfrm>
                </p:grpSpPr>
                <p:sp>
                  <p:nvSpPr>
                    <p:cNvPr id="66" name="矩形 65"/>
                    <p:cNvSpPr/>
                    <p:nvPr/>
                  </p:nvSpPr>
                  <p:spPr>
                    <a:xfrm>
                      <a:off x="5624125" y="4233185"/>
                      <a:ext cx="4303632" cy="187104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28575" cap="flat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="horz" wrap="square" lIns="50800" tIns="50800" rIns="50800" bIns="50800" numCol="1" spcCol="38100" rtlCol="0" anchor="ctr">
                      <a:spAutoFit/>
                    </a:bodyPr>
                    <a:lstStyle>
                      <a:defPPr marL="0" marR="0" indent="0" algn="l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18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</a:defRPr>
                      </a:defPPr>
                      <a:lvl1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1pPr>
                      <a:lvl2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2pPr>
                      <a:lvl3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3pPr>
                      <a:lvl4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4pPr>
                      <a:lvl5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5pPr>
                      <a:lvl6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6pPr>
                      <a:lvl7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7pPr>
                      <a:lvl8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8pPr>
                      <a:lvl9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9pPr>
                    </a:lstStyle>
                    <a:p>
                      <a: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50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endParaRPr>
                    </a:p>
                  </p:txBody>
                </p:sp>
                <p:sp>
                  <p:nvSpPr>
                    <p:cNvPr id="67" name="文本框 30"/>
                    <p:cNvSpPr txBox="1"/>
                    <p:nvPr/>
                  </p:nvSpPr>
                  <p:spPr>
                    <a:xfrm>
                      <a:off x="9203715" y="4252365"/>
                      <a:ext cx="472886" cy="516897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="horz" wrap="none" lIns="50800" tIns="50800" rIns="50800" bIns="50800" numCol="1" spcCol="38100" rtlCol="0" anchor="ctr">
                      <a:spAutoFit/>
                    </a:bodyPr>
                    <a:lstStyle>
                      <a:defPPr marL="0" marR="0" indent="0" algn="l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18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</a:defRPr>
                      </a:defPPr>
                      <a:lvl1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1pPr>
                      <a:lvl2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2pPr>
                      <a:lvl3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3pPr>
                      <a:lvl4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4pPr>
                      <a:lvl5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5pPr>
                      <a:lvl6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6pPr>
                      <a:lvl7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7pPr>
                      <a:lvl8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8pPr>
                      <a:lvl9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kumimoji="0" sz="50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defRPr>
                      </a:lvl9pPr>
                    </a:lstStyle>
                    <a:p>
                      <a:pPr marL="0" marR="0" indent="0" algn="ctr" defTabSz="8255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4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rPr>
                        <a:t>C</a:t>
                      </a:r>
                      <a:endParaRPr kumimoji="0" lang="zh-CN" altLang="en-US" sz="4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 Neue" panose="02000503000000020004"/>
                      </a:endParaRPr>
                    </a:p>
                  </p:txBody>
                </p:sp>
                <p:grpSp>
                  <p:nvGrpSpPr>
                    <p:cNvPr id="68" name="组合 67"/>
                    <p:cNvGrpSpPr/>
                    <p:nvPr/>
                  </p:nvGrpSpPr>
                  <p:grpSpPr>
                    <a:xfrm>
                      <a:off x="5872904" y="4780033"/>
                      <a:ext cx="3799673" cy="777348"/>
                      <a:chOff x="5150140" y="4418411"/>
                      <a:chExt cx="3799673" cy="1080000"/>
                    </a:xfrm>
                  </p:grpSpPr>
                  <p:sp>
                    <p:nvSpPr>
                      <p:cNvPr id="69" name="圆角矩形 68"/>
                      <p:cNvSpPr/>
                      <p:nvPr/>
                    </p:nvSpPr>
                    <p:spPr>
                      <a:xfrm>
                        <a:off x="5150140" y="4418411"/>
                        <a:ext cx="1800000" cy="1080000"/>
                      </a:xfrm>
                      <a:prstGeom prst="roundRect">
                        <a:avLst/>
                      </a:prstGeom>
                      <a:solidFill>
                        <a:srgbClr val="1FA040"/>
                      </a:solidFill>
                      <a:ln w="25400" cap="flat">
                        <a:noFill/>
                        <a:prstDash val="solid"/>
                        <a:round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="horz" wrap="square" lIns="50800" tIns="50800" rIns="50800" bIns="50800" numCol="1" spcCol="38100" rtlCol="0" anchor="ctr">
                        <a:spAutoFit/>
                      </a:bodyPr>
                      <a:lstStyle>
                        <a:defPPr marL="0" marR="0" indent="0" algn="l" defTabSz="914400" rtl="0" fontAlgn="auto" latinLnBrk="1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18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</a:defRPr>
                        </a:defPPr>
                        <a:lvl1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1pPr>
                        <a:lvl2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2pPr>
                        <a:lvl3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3pPr>
                        <a:lvl4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4pPr>
                        <a:lvl5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5pPr>
                        <a:lvl6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6pPr>
                        <a:lvl7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7pPr>
                        <a:lvl8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8pPr>
                        <a:lvl9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9pPr>
                      </a:lstStyle>
                      <a:p>
                        <a: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kumimoji="0" lang="en-US" altLang="zh-CN" sz="5000" b="0" i="0" u="none" strike="noStrike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rPr>
                          <a:t>P</a:t>
                        </a:r>
                        <a:endParaRPr kumimoji="0" lang="zh-CN" altLang="en-US" sz="5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endParaRPr>
                      </a:p>
                    </p:txBody>
                  </p:sp>
                  <p:sp>
                    <p:nvSpPr>
                      <p:cNvPr id="70" name="圆角矩形 69"/>
                      <p:cNvSpPr/>
                      <p:nvPr/>
                    </p:nvSpPr>
                    <p:spPr>
                      <a:xfrm>
                        <a:off x="7149813" y="4418411"/>
                        <a:ext cx="1800000" cy="1080000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  <a:ln w="28575" cap="flat">
                        <a:solidFill>
                          <a:schemeClr val="tx1"/>
                        </a:solidFill>
                        <a:prstDash val="solid"/>
                        <a:round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="horz" wrap="square" lIns="50800" tIns="50800" rIns="50800" bIns="50800" numCol="1" spcCol="38100" rtlCol="0" anchor="ctr">
                        <a:spAutoFit/>
                      </a:bodyPr>
                      <a:lstStyle>
                        <a:defPPr marL="0" marR="0" indent="0" algn="l" defTabSz="914400" rtl="0" fontAlgn="auto" latinLnBrk="1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18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</a:defRPr>
                        </a:defPPr>
                        <a:lvl1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1pPr>
                        <a:lvl2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2pPr>
                        <a:lvl3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3pPr>
                        <a:lvl4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4pPr>
                        <a:lvl5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5pPr>
                        <a:lvl6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6pPr>
                        <a:lvl7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7pPr>
                        <a:lvl8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8pPr>
                        <a:lvl9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 kumimoji="0" sz="5000" b="0" i="0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+mj-lt"/>
                            <a:ea typeface="+mj-ea"/>
                            <a:cs typeface="+mj-cs"/>
                            <a:sym typeface="Helvetica Neue" panose="02000503000000020004"/>
                          </a:defRPr>
                        </a:lvl9pPr>
                      </a:lstStyle>
                      <a:p>
                        <a:pPr marL="0" marR="0" indent="0" algn="ctr" defTabSz="825500" rtl="0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dirty="0">
                            <a:solidFill>
                              <a:schemeClr val="tx1"/>
                            </a:solidFill>
                          </a:rPr>
                          <a:t>R</a:t>
                        </a:r>
                        <a:endParaRPr kumimoji="0" lang="zh-CN" altLang="en-US" sz="5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 Neue" panose="02000503000000020004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89" name="组合 88"/>
            <p:cNvGrpSpPr/>
            <p:nvPr/>
          </p:nvGrpSpPr>
          <p:grpSpPr>
            <a:xfrm>
              <a:off x="19183561" y="3388688"/>
              <a:ext cx="3631436" cy="8172000"/>
              <a:chOff x="19183561" y="3388688"/>
              <a:chExt cx="3631436" cy="8172000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19183561" y="3388688"/>
                <a:ext cx="3631436" cy="8172000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19505279" y="6041646"/>
                <a:ext cx="2988000" cy="777600"/>
              </a:xfrm>
              <a:prstGeom prst="round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Workload</a:t>
                </a:r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82" name="文本框 36"/>
              <p:cNvSpPr txBox="1"/>
              <p:nvPr/>
            </p:nvSpPr>
            <p:spPr>
              <a:xfrm>
                <a:off x="20097589" y="3486432"/>
                <a:ext cx="1803379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4000" dirty="0">
                    <a:solidFill>
                      <a:schemeClr val="tx1"/>
                    </a:solidFill>
                  </a:rPr>
                  <a:t>Service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19505279" y="9082558"/>
                <a:ext cx="2988000" cy="777600"/>
              </a:xfrm>
              <a:prstGeom prst="round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5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Workload</a:t>
                </a:r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</p:grpSp>
        <p:sp>
          <p:nvSpPr>
            <p:cNvPr id="88" name="文本框 36"/>
            <p:cNvSpPr txBox="1"/>
            <p:nvPr/>
          </p:nvSpPr>
          <p:spPr>
            <a:xfrm>
              <a:off x="20136379" y="2533218"/>
              <a:ext cx="2678618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Application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82699" y="564497"/>
            <a:ext cx="1049005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套娃封装带来的优势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46133" y="5075460"/>
            <a:ext cx="14291733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松耦合：非业务进程功能解耦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容错性：负载均衡，监控，自愈，终态控制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易于管理：配额管理，网络隔离，进程访问隔离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82860" y="6175761"/>
            <a:ext cx="10618291" cy="1364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云原生化的开发者之困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188" y="2584572"/>
            <a:ext cx="21818599" cy="8546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2699" y="564497"/>
            <a:ext cx="818172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复杂度指数上升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5670698" y="3466211"/>
            <a:ext cx="13014000" cy="2131934"/>
          </a:xfrm>
          <a:prstGeom prst="roundRect">
            <a:avLst>
              <a:gd name="adj" fmla="val 11733"/>
            </a:avLst>
          </a:prstGeom>
          <a:solidFill>
            <a:srgbClr val="FFFFFF"/>
          </a:solidFill>
          <a:ln w="2857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2699" y="564497"/>
            <a:ext cx="933588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开发环境搭建之困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25438" y="5832060"/>
            <a:ext cx="9733123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存放于不同地方的散乱配置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不规范的镜像管理和构建过程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缺乏有效的自动化验证工具</a:t>
            </a:r>
            <a:endParaRPr lang="en-US" altLang="zh-CN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种子数据未初始化，不方便重建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1" name="三角形 10"/>
          <p:cNvSpPr/>
          <p:nvPr/>
        </p:nvSpPr>
        <p:spPr>
          <a:xfrm rot="10800000">
            <a:off x="6309310" y="5530961"/>
            <a:ext cx="723014" cy="425302"/>
          </a:xfrm>
          <a:prstGeom prst="triangl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6352" y="3711441"/>
            <a:ext cx="12039645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老大，现在有</a:t>
            </a:r>
            <a:r>
              <a:rPr lang="en-US" altLang="zh-CN" dirty="0">
                <a:solidFill>
                  <a:schemeClr val="tx1"/>
                </a:solidFill>
              </a:rPr>
              <a:t>200</a:t>
            </a:r>
            <a:r>
              <a:rPr lang="zh-CN" altLang="en-US" dirty="0">
                <a:solidFill>
                  <a:schemeClr val="tx1"/>
                </a:solidFill>
              </a:rPr>
              <a:t>个微服务，搭建一套开发环境，得两周。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65" y="6074361"/>
            <a:ext cx="1266705" cy="15672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ow to upgrade the 27-inch 5K iMac (2019) with a massive 128GB of RAM  [Video] - 9to5Ma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164" y="4097219"/>
            <a:ext cx="10957573" cy="61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282699" y="564497"/>
            <a:ext cx="933588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本机资源不够之困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27821" y="4082723"/>
            <a:ext cx="10269759" cy="3927015"/>
          </a:xfrm>
          <a:prstGeom prst="roundRect">
            <a:avLst>
              <a:gd name="adj" fmla="val 6827"/>
            </a:avLst>
          </a:prstGeom>
          <a:solidFill>
            <a:srgbClr val="FFFFFF"/>
          </a:solidFill>
          <a:ln w="2857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9" name="三角形 8"/>
          <p:cNvSpPr/>
          <p:nvPr/>
        </p:nvSpPr>
        <p:spPr>
          <a:xfrm rot="10800000">
            <a:off x="6101194" y="7967037"/>
            <a:ext cx="723014" cy="425302"/>
          </a:xfrm>
          <a:prstGeom prst="triangl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46994" y="4465324"/>
            <a:ext cx="9231412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zh-CN" altLang="en-US" dirty="0">
                <a:solidFill>
                  <a:schemeClr val="tx1"/>
                </a:solidFill>
              </a:rPr>
              <a:t>老大，听说咱系统 </a:t>
            </a:r>
            <a:r>
              <a:rPr lang="en-US" altLang="zh-CN" dirty="0">
                <a:solidFill>
                  <a:schemeClr val="tx1"/>
                </a:solidFill>
              </a:rPr>
              <a:t>i9+64G</a:t>
            </a:r>
            <a:r>
              <a:rPr lang="zh-CN" altLang="en-US" dirty="0">
                <a:solidFill>
                  <a:schemeClr val="tx1"/>
                </a:solidFill>
              </a:rPr>
              <a:t>内存也跑不动了，你看我这个</a:t>
            </a:r>
            <a:r>
              <a:rPr lang="en-US" altLang="zh-CN" dirty="0">
                <a:solidFill>
                  <a:schemeClr val="tx1"/>
                </a:solidFill>
              </a:rPr>
              <a:t>2021</a:t>
            </a:r>
            <a:r>
              <a:rPr lang="zh-CN" altLang="en-US" dirty="0">
                <a:solidFill>
                  <a:schemeClr val="tx1"/>
                </a:solidFill>
              </a:rPr>
              <a:t>款顶配 </a:t>
            </a:r>
            <a:r>
              <a:rPr lang="en-US" altLang="zh-CN" dirty="0">
                <a:solidFill>
                  <a:schemeClr val="tx1"/>
                </a:solidFill>
              </a:rPr>
              <a:t>iMac</a:t>
            </a:r>
            <a:r>
              <a:rPr lang="zh-CN" altLang="en-US" dirty="0">
                <a:solidFill>
                  <a:schemeClr val="tx1"/>
                </a:solidFill>
              </a:rPr>
              <a:t> 也不够用了，啥时候能给安排升级一下？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94" y="8642381"/>
            <a:ext cx="1266705" cy="15672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82699" y="564497"/>
            <a:ext cx="933588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开发效率低下之困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53122" y="5017041"/>
            <a:ext cx="9335889" cy="3030924"/>
          </a:xfrm>
          <a:prstGeom prst="roundRect">
            <a:avLst>
              <a:gd name="adj" fmla="val 8949"/>
            </a:avLst>
          </a:prstGeom>
          <a:solidFill>
            <a:srgbClr val="FFFFFF"/>
          </a:solidFill>
          <a:ln w="2857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0" name="三角形 9"/>
          <p:cNvSpPr/>
          <p:nvPr/>
        </p:nvSpPr>
        <p:spPr>
          <a:xfrm rot="10800000">
            <a:off x="6047779" y="7980781"/>
            <a:ext cx="723014" cy="425302"/>
          </a:xfrm>
          <a:prstGeom prst="triangl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40425" y="5291037"/>
            <a:ext cx="833772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zh-CN" altLang="en-US" dirty="0">
                <a:solidFill>
                  <a:schemeClr val="tx1"/>
                </a:solidFill>
              </a:rPr>
              <a:t>老大，不是我摸鱼啊，你看这写完一段代码，得等 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 分钟才能看到运行结果。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751" y="3913769"/>
            <a:ext cx="10124962" cy="62701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493403" y="6636352"/>
            <a:ext cx="138499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推送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36259" y="3362125"/>
            <a:ext cx="138499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</a:rPr>
              <a:t>部署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236260" y="9826720"/>
            <a:ext cx="138499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打包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047572" y="3362125"/>
            <a:ext cx="138499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调用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47576" y="9826720"/>
            <a:ext cx="138499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</a:rPr>
              <a:t>编译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711451" y="6636352"/>
            <a:ext cx="138499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</a:rPr>
              <a:t>修改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120" y="8684911"/>
            <a:ext cx="1266705" cy="15672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82699" y="564497"/>
            <a:ext cx="471924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内容梗概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10" name="Text here…"/>
          <p:cNvSpPr txBox="1"/>
          <p:nvPr/>
        </p:nvSpPr>
        <p:spPr>
          <a:xfrm>
            <a:off x="4811544" y="3356901"/>
            <a:ext cx="14156939" cy="603581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16915" indent="-488315" algn="l" defTabSz="457200">
              <a:lnSpc>
                <a:spcPct val="20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Kubernetes</a:t>
            </a:r>
            <a:r>
              <a:rPr lang="zh-CN" altLang="en-US" dirty="0"/>
              <a:t> 给后端应用带来的变化和冲击</a:t>
            </a:r>
            <a:endParaRPr lang="en-US" altLang="zh-CN" dirty="0"/>
          </a:p>
          <a:p>
            <a:pPr marL="716915" indent="-488315" algn="l" defTabSz="457200">
              <a:lnSpc>
                <a:spcPct val="20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err="1"/>
              <a:t>后端开发者面对</a:t>
            </a:r>
            <a:r>
              <a:rPr lang="zh-CN" altLang="en-US" dirty="0"/>
              <a:t> </a:t>
            </a:r>
            <a:r>
              <a:rPr lang="en-US" altLang="zh-CN" dirty="0"/>
              <a:t>Kubernetes</a:t>
            </a:r>
            <a:r>
              <a:rPr lang="zh-CN" altLang="en-US" dirty="0"/>
              <a:t> 的困扰</a:t>
            </a:r>
            <a:endParaRPr lang="en-US" dirty="0"/>
          </a:p>
          <a:p>
            <a:pPr marL="716915" indent="-488315" algn="l" defTabSz="457200">
              <a:lnSpc>
                <a:spcPct val="20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/>
              <a:t>云原生工具组合的提效解决方案</a:t>
            </a:r>
            <a:endParaRPr lang="en-US" altLang="zh-CN" dirty="0"/>
          </a:p>
          <a:p>
            <a:pPr marL="716915" indent="-488315" algn="l" defTabSz="457200">
              <a:lnSpc>
                <a:spcPct val="20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dirty="0"/>
              <a:t>CODING</a:t>
            </a:r>
            <a:r>
              <a:rPr lang="zh-CN" altLang="en-US" dirty="0"/>
              <a:t> 团队的“开发环境上云”实践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92040" y="6191150"/>
            <a:ext cx="1619994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代码和 </a:t>
            </a:r>
            <a:r>
              <a:rPr lang="en-US" altLang="zh-CN" sz="8000" dirty="0">
                <a:solidFill>
                  <a:schemeClr val="bg1"/>
                </a:solidFill>
              </a:rPr>
              <a:t>Kubernetes</a:t>
            </a:r>
            <a:r>
              <a:rPr lang="zh-CN" altLang="en-US" sz="8000" dirty="0">
                <a:solidFill>
                  <a:schemeClr val="bg1"/>
                </a:solidFill>
              </a:rPr>
              <a:t> 之间需要一座桥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2192000" y="3786607"/>
            <a:ext cx="10611293" cy="6142785"/>
            <a:chOff x="5424687" y="1035172"/>
            <a:chExt cx="5328592" cy="3194831"/>
          </a:xfrm>
        </p:grpSpPr>
        <p:sp>
          <p:nvSpPr>
            <p:cNvPr id="31" name="矩形 30"/>
            <p:cNvSpPr/>
            <p:nvPr/>
          </p:nvSpPr>
          <p:spPr>
            <a:xfrm>
              <a:off x="5424687" y="1035172"/>
              <a:ext cx="5328592" cy="3194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730602" y="1419621"/>
              <a:ext cx="1440160" cy="2090350"/>
              <a:chOff x="5730602" y="1419621"/>
              <a:chExt cx="1440160" cy="2090350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5730602" y="1432662"/>
                <a:ext cx="1440160" cy="2077309"/>
              </a:xfrm>
              <a:prstGeom prst="roundRect">
                <a:avLst>
                  <a:gd name="adj" fmla="val 6022"/>
                </a:avLst>
              </a:prstGeom>
              <a:solidFill>
                <a:srgbClr val="1ABC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 rot="16200000">
                <a:off x="4936635" y="2236239"/>
                <a:ext cx="1834156" cy="200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zh-CN" sz="2000" dirty="0">
                    <a:solidFill>
                      <a:schemeClr val="bg1"/>
                    </a:solidFill>
                    <a:ea typeface="Source Han Sans SC" panose="020B0500000000000000" pitchFamily="34" charset="-128"/>
                  </a:rPr>
                  <a:t>Development</a:t>
                </a:r>
                <a:r>
                  <a:rPr kumimoji="1" lang="zh-CN" altLang="en-US" sz="2000" dirty="0">
                    <a:solidFill>
                      <a:schemeClr val="bg1"/>
                    </a:solidFill>
                    <a:ea typeface="Source Han Sans SC" panose="020B0500000000000000" pitchFamily="34" charset="-128"/>
                  </a:rPr>
                  <a:t> </a:t>
                </a:r>
                <a:r>
                  <a:rPr kumimoji="1" lang="en-US" altLang="zh-CN" sz="2000" dirty="0">
                    <a:solidFill>
                      <a:schemeClr val="bg1"/>
                    </a:solidFill>
                    <a:ea typeface="Source Han Sans SC" panose="020B0500000000000000" pitchFamily="34" charset="-128"/>
                  </a:rPr>
                  <a:t>environment</a:t>
                </a:r>
                <a:endParaRPr kumimoji="1" lang="zh-CN" altLang="en-US" sz="2000" dirty="0">
                  <a:solidFill>
                    <a:schemeClr val="bg1"/>
                  </a:solidFill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6180132" y="1607221"/>
                <a:ext cx="541100" cy="368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4000" dirty="0">
                    <a:solidFill>
                      <a:schemeClr val="bg1"/>
                    </a:solidFill>
                    <a:ea typeface="Source Han Sans SC Medium" panose="020B0500000000000000" pitchFamily="34" charset="-128"/>
                  </a:rPr>
                  <a:t>Dev</a:t>
                </a:r>
                <a:endParaRPr kumimoji="1" lang="zh-CN" altLang="en-US" sz="4000" dirty="0">
                  <a:solidFill>
                    <a:schemeClr val="bg1"/>
                  </a:solidFill>
                  <a:ea typeface="Source Han Sans SC Medium" panose="020B0500000000000000" pitchFamily="34" charset="-128"/>
                </a:endParaRPr>
              </a:p>
            </p:txBody>
          </p:sp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4842" y="2480842"/>
                <a:ext cx="611681" cy="611681"/>
              </a:xfrm>
              <a:prstGeom prst="rect">
                <a:avLst/>
              </a:prstGeom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7368903" y="1419621"/>
              <a:ext cx="1440160" cy="2090350"/>
              <a:chOff x="7346786" y="1520054"/>
              <a:chExt cx="1440160" cy="2090350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7346786" y="1533095"/>
                <a:ext cx="1440160" cy="2077309"/>
              </a:xfrm>
              <a:prstGeom prst="roundRect">
                <a:avLst>
                  <a:gd name="adj" fmla="val 6022"/>
                </a:avLst>
              </a:prstGeom>
              <a:solidFill>
                <a:srgbClr val="195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 rot="16200000">
                <a:off x="6552819" y="2336672"/>
                <a:ext cx="1834156" cy="200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zh-CN" sz="2000" dirty="0">
                    <a:solidFill>
                      <a:schemeClr val="bg1"/>
                    </a:solidFill>
                    <a:ea typeface="Source Han Sans SC" panose="020B0500000000000000" pitchFamily="34" charset="-128"/>
                  </a:rPr>
                  <a:t>Testing</a:t>
                </a:r>
                <a:r>
                  <a:rPr kumimoji="1" lang="zh-CN" altLang="en-US" sz="2000" dirty="0">
                    <a:solidFill>
                      <a:schemeClr val="bg1"/>
                    </a:solidFill>
                    <a:ea typeface="Source Han Sans SC" panose="020B0500000000000000" pitchFamily="34" charset="-128"/>
                  </a:rPr>
                  <a:t> </a:t>
                </a:r>
                <a:r>
                  <a:rPr kumimoji="1" lang="en-US" altLang="zh-CN" sz="2000" dirty="0">
                    <a:solidFill>
                      <a:schemeClr val="bg1"/>
                    </a:solidFill>
                    <a:ea typeface="Source Han Sans SC" panose="020B0500000000000000" pitchFamily="34" charset="-128"/>
                  </a:rPr>
                  <a:t>environment</a:t>
                </a:r>
                <a:endParaRPr kumimoji="1" lang="zh-CN" altLang="en-US" sz="2000" dirty="0">
                  <a:solidFill>
                    <a:schemeClr val="bg1"/>
                  </a:solidFill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839381" y="1707654"/>
                <a:ext cx="454968" cy="368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4000" dirty="0">
                    <a:solidFill>
                      <a:schemeClr val="bg1"/>
                    </a:solidFill>
                    <a:ea typeface="Source Han Sans SC Medium" panose="020B0500000000000000" pitchFamily="34" charset="-128"/>
                  </a:rPr>
                  <a:t>QA</a:t>
                </a:r>
                <a:endParaRPr kumimoji="1" lang="zh-CN" altLang="en-US" sz="4000" dirty="0">
                  <a:solidFill>
                    <a:schemeClr val="bg1"/>
                  </a:solidFill>
                  <a:ea typeface="Source Han Sans SC Medium" panose="020B0500000000000000" pitchFamily="34" charset="-128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2830" y="2581275"/>
                <a:ext cx="648072" cy="648072"/>
              </a:xfrm>
              <a:prstGeom prst="rect">
                <a:avLst/>
              </a:prstGeom>
            </p:spPr>
          </p:pic>
        </p:grpSp>
        <p:grpSp>
          <p:nvGrpSpPr>
            <p:cNvPr id="34" name="组合 33"/>
            <p:cNvGrpSpPr/>
            <p:nvPr/>
          </p:nvGrpSpPr>
          <p:grpSpPr>
            <a:xfrm>
              <a:off x="9007203" y="1419621"/>
              <a:ext cx="1440160" cy="2090350"/>
              <a:chOff x="8989320" y="1520054"/>
              <a:chExt cx="1440160" cy="2090350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8989320" y="1533095"/>
                <a:ext cx="1440160" cy="2077309"/>
              </a:xfrm>
              <a:prstGeom prst="roundRect">
                <a:avLst>
                  <a:gd name="adj" fmla="val 6022"/>
                </a:avLst>
              </a:prstGeom>
              <a:solidFill>
                <a:srgbClr val="9B5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 rot="16200000">
                <a:off x="8195353" y="2336672"/>
                <a:ext cx="1834156" cy="200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zh-CN" sz="2000" dirty="0">
                    <a:solidFill>
                      <a:schemeClr val="bg1"/>
                    </a:solidFill>
                    <a:ea typeface="Source Han Sans SC" panose="020B0500000000000000" pitchFamily="34" charset="-128"/>
                  </a:rPr>
                  <a:t>Production</a:t>
                </a:r>
                <a:r>
                  <a:rPr kumimoji="1" lang="zh-CN" altLang="en-US" sz="2000" dirty="0">
                    <a:solidFill>
                      <a:schemeClr val="bg1"/>
                    </a:solidFill>
                    <a:ea typeface="Source Han Sans SC" panose="020B0500000000000000" pitchFamily="34" charset="-128"/>
                  </a:rPr>
                  <a:t> </a:t>
                </a:r>
                <a:r>
                  <a:rPr kumimoji="1" lang="en-US" altLang="zh-CN" sz="2000" dirty="0">
                    <a:solidFill>
                      <a:schemeClr val="bg1"/>
                    </a:solidFill>
                    <a:ea typeface="Source Han Sans SC" panose="020B0500000000000000" pitchFamily="34" charset="-128"/>
                  </a:rPr>
                  <a:t>environment</a:t>
                </a:r>
                <a:endParaRPr kumimoji="1" lang="zh-CN" altLang="en-US" sz="2000" dirty="0">
                  <a:solidFill>
                    <a:schemeClr val="bg1"/>
                  </a:solidFill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9386125" y="1707654"/>
                <a:ext cx="646550" cy="368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4000" dirty="0">
                    <a:solidFill>
                      <a:schemeClr val="bg1"/>
                    </a:solidFill>
                    <a:ea typeface="Source Han Sans SC Medium" panose="020B0500000000000000" pitchFamily="34" charset="-128"/>
                  </a:rPr>
                  <a:t>Prod</a:t>
                </a:r>
                <a:endParaRPr kumimoji="1" lang="zh-CN" altLang="en-US" sz="4000" dirty="0">
                  <a:solidFill>
                    <a:schemeClr val="bg1"/>
                  </a:solidFill>
                  <a:ea typeface="Source Han Sans SC Medium" panose="020B0500000000000000" pitchFamily="34" charset="-128"/>
                </a:endParaRPr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4130" y="2522417"/>
                <a:ext cx="670539" cy="670539"/>
              </a:xfrm>
              <a:prstGeom prst="rect">
                <a:avLst/>
              </a:prstGeom>
            </p:spPr>
          </p:pic>
        </p:grpSp>
        <p:cxnSp>
          <p:nvCxnSpPr>
            <p:cNvPr id="35" name="直线连接符 34"/>
            <p:cNvCxnSpPr>
              <a:stCxn id="36" idx="6"/>
              <a:endCxn id="38" idx="2"/>
            </p:cNvCxnSpPr>
            <p:nvPr/>
          </p:nvCxnSpPr>
          <p:spPr>
            <a:xfrm>
              <a:off x="6531630" y="3768786"/>
              <a:ext cx="311470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>
              <a:off x="6369731" y="3684530"/>
              <a:ext cx="161899" cy="16851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AB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08032" y="3684530"/>
              <a:ext cx="161899" cy="16851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95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646333" y="3684530"/>
              <a:ext cx="161899" cy="16851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B5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三角形 38"/>
            <p:cNvSpPr/>
            <p:nvPr/>
          </p:nvSpPr>
          <p:spPr>
            <a:xfrm rot="5400000">
              <a:off x="7161820" y="3668861"/>
              <a:ext cx="216024" cy="186228"/>
            </a:xfrm>
            <a:prstGeom prst="triangle">
              <a:avLst/>
            </a:prstGeom>
            <a:solidFill>
              <a:schemeClr val="tx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三角形 39"/>
            <p:cNvSpPr/>
            <p:nvPr/>
          </p:nvSpPr>
          <p:spPr>
            <a:xfrm rot="5400000">
              <a:off x="8794165" y="3668861"/>
              <a:ext cx="216024" cy="186228"/>
            </a:xfrm>
            <a:prstGeom prst="triangle">
              <a:avLst/>
            </a:prstGeom>
            <a:solidFill>
              <a:schemeClr val="tx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82699" y="564497"/>
            <a:ext cx="1279837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搭建桥梁：代码定义环境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89413" y="3921298"/>
            <a:ext cx="9733123" cy="58734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定义环境而不是维护环境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持久化测试环境初始数据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使用代码持久化环境定义</a:t>
            </a:r>
            <a:endParaRPr lang="en-US" altLang="zh-CN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使用与正式环境一致的手段定义</a:t>
            </a:r>
            <a:endParaRPr lang="en-US" altLang="zh-CN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使用自动化手段加速环境部署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2699" y="564497"/>
            <a:ext cx="151067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搭建桥梁：代码直达套娃核心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2699" y="3456000"/>
            <a:ext cx="17028000" cy="680399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6197" y="3986071"/>
            <a:ext cx="7707600" cy="4572000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170494" y="4928919"/>
            <a:ext cx="5179006" cy="2686304"/>
            <a:chOff x="5543566" y="4559203"/>
            <a:chExt cx="5179006" cy="2686304"/>
          </a:xfrm>
        </p:grpSpPr>
        <p:sp>
          <p:nvSpPr>
            <p:cNvPr id="6" name="圆角矩形 5"/>
            <p:cNvSpPr/>
            <p:nvPr/>
          </p:nvSpPr>
          <p:spPr>
            <a:xfrm>
              <a:off x="5543566" y="4559203"/>
              <a:ext cx="5179005" cy="1080000"/>
            </a:xfrm>
            <a:prstGeom prst="roundRect">
              <a:avLst/>
            </a:prstGeom>
            <a:solidFill>
              <a:srgbClr val="1FA04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进程（</a:t>
              </a: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P</a:t>
              </a:r>
              <a:r>
                <a: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）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543567" y="6165507"/>
              <a:ext cx="5179005" cy="1080000"/>
            </a:xfrm>
            <a:prstGeom prst="roundRect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>
                  <a:solidFill>
                    <a:schemeClr val="tx1"/>
                  </a:solidFill>
                </a:rPr>
                <a:t>基础运行时（</a:t>
              </a:r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r>
                <a:rPr lang="zh-CN" altLang="en-US" dirty="0">
                  <a:solidFill>
                    <a:schemeClr val="tx1"/>
                  </a:solidFill>
                </a:rPr>
                <a:t>）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69661" y="7708937"/>
            <a:ext cx="355065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生产容器（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C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）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06026" y="9097311"/>
            <a:ext cx="103393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dirty="0">
                <a:solidFill>
                  <a:schemeClr val="tx1"/>
                </a:solidFill>
              </a:rPr>
              <a:t>Pod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06197" y="8954722"/>
            <a:ext cx="4203683" cy="964803"/>
          </a:xfrm>
          <a:prstGeom prst="round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基础网络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520727" y="8954722"/>
            <a:ext cx="4203683" cy="964803"/>
          </a:xfrm>
          <a:prstGeom prst="round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存储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135257" y="8954722"/>
            <a:ext cx="4203683" cy="964803"/>
          </a:xfrm>
          <a:prstGeom prst="round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配置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20403" y="3986071"/>
            <a:ext cx="7707600" cy="4572000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284700" y="4928919"/>
            <a:ext cx="5179006" cy="2628707"/>
            <a:chOff x="5543566" y="4674397"/>
            <a:chExt cx="5179006" cy="2628707"/>
          </a:xfrm>
        </p:grpSpPr>
        <p:sp>
          <p:nvSpPr>
            <p:cNvPr id="15" name="圆角矩形 14"/>
            <p:cNvSpPr/>
            <p:nvPr/>
          </p:nvSpPr>
          <p:spPr>
            <a:xfrm>
              <a:off x="5543566" y="4674397"/>
              <a:ext cx="5179005" cy="1080000"/>
            </a:xfrm>
            <a:prstGeom prst="roundRect">
              <a:avLst/>
            </a:prstGeom>
            <a:solidFill>
              <a:srgbClr val="1FA04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进程（</a:t>
              </a: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P</a:t>
              </a:r>
              <a:r>
                <a: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）源代码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543567" y="6223104"/>
              <a:ext cx="5179005" cy="1080000"/>
            </a:xfrm>
            <a:prstGeom prst="roundRect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chemeClr val="tx1"/>
                  </a:solidFill>
                </a:rPr>
                <a:t>SDK</a:t>
              </a:r>
              <a:r>
                <a:rPr lang="zh-CN" altLang="en-US" dirty="0">
                  <a:solidFill>
                    <a:schemeClr val="tx1"/>
                  </a:solidFill>
                </a:rPr>
                <a:t> 调试器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4183867" y="7708937"/>
            <a:ext cx="355065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开发容器（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C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）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780" y="4290967"/>
            <a:ext cx="3034958" cy="3755115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 rot="11420974">
            <a:off x="16434061" y="5620369"/>
            <a:ext cx="3672000" cy="324498"/>
          </a:xfrm>
          <a:prstGeom prst="rightArrow">
            <a:avLst>
              <a:gd name="adj1" fmla="val 34323"/>
              <a:gd name="adj2" fmla="val 92973"/>
            </a:avLst>
          </a:prstGeom>
          <a:solidFill>
            <a:srgbClr val="0A7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右箭头 19"/>
          <p:cNvSpPr/>
          <p:nvPr/>
        </p:nvSpPr>
        <p:spPr>
          <a:xfrm rot="9900000">
            <a:off x="16453904" y="6489334"/>
            <a:ext cx="3672000" cy="324498"/>
          </a:xfrm>
          <a:prstGeom prst="rightArrow">
            <a:avLst>
              <a:gd name="adj1" fmla="val 34323"/>
              <a:gd name="adj2" fmla="val 92973"/>
            </a:avLst>
          </a:prstGeom>
          <a:solidFill>
            <a:srgbClr val="0A7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82699" y="564497"/>
            <a:ext cx="1568378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用源码启动进程，实时热加载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84757" y="3861838"/>
            <a:ext cx="9600422" cy="6230714"/>
            <a:chOff x="1184757" y="3861838"/>
            <a:chExt cx="9600422" cy="623071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71" y="4319063"/>
              <a:ext cx="8743171" cy="5414417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9589199" y="6667198"/>
              <a:ext cx="119598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推送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82626" y="3861838"/>
              <a:ext cx="119598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4000" dirty="0">
                  <a:solidFill>
                    <a:schemeClr val="bg1"/>
                  </a:solidFill>
                </a:rPr>
                <a:t>部署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82627" y="9374407"/>
              <a:ext cx="119598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打包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02059" y="3861838"/>
              <a:ext cx="119598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调用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202062" y="9374407"/>
              <a:ext cx="119598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4000" dirty="0">
                  <a:solidFill>
                    <a:schemeClr val="bg1"/>
                  </a:solidFill>
                </a:rPr>
                <a:t>编译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84757" y="6667198"/>
              <a:ext cx="119598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4000" dirty="0">
                  <a:solidFill>
                    <a:schemeClr val="bg1"/>
                  </a:solidFill>
                </a:rPr>
                <a:t>修改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517959" y="4426653"/>
            <a:ext cx="10654779" cy="5358078"/>
            <a:chOff x="12517959" y="4426653"/>
            <a:chExt cx="10654779" cy="5358078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7959" y="4426653"/>
              <a:ext cx="10654779" cy="4896190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20569287" y="6139855"/>
              <a:ext cx="119598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调试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764450" y="6139855"/>
              <a:ext cx="119598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4000" dirty="0">
                  <a:solidFill>
                    <a:schemeClr val="bg1"/>
                  </a:solidFill>
                </a:rPr>
                <a:t>修改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271589" y="9066586"/>
              <a:ext cx="119598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4000" dirty="0">
                  <a:solidFill>
                    <a:schemeClr val="bg1"/>
                  </a:solidFill>
                </a:rPr>
                <a:t>编译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</p:grpSp>
      <p:sp>
        <p:nvSpPr>
          <p:cNvPr id="32" name="右箭头 31"/>
          <p:cNvSpPr/>
          <p:nvPr/>
        </p:nvSpPr>
        <p:spPr>
          <a:xfrm>
            <a:off x="11108294" y="6695751"/>
            <a:ext cx="2138172" cy="324498"/>
          </a:xfrm>
          <a:prstGeom prst="rightArrow">
            <a:avLst>
              <a:gd name="adj1" fmla="val 34323"/>
              <a:gd name="adj2" fmla="val 92973"/>
            </a:avLst>
          </a:prstGeom>
          <a:solidFill>
            <a:srgbClr val="0A7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59273" y="6191150"/>
            <a:ext cx="1446549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云上开发环境释放开发者战斗力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282699" y="564497"/>
            <a:ext cx="1626086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用云升级基础设施，为开发减负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47294" y="5854705"/>
            <a:ext cx="459100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云提供更多支持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09095" y="3860018"/>
            <a:ext cx="266739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自研支持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2007106" y="7566628"/>
            <a:ext cx="20556575" cy="0"/>
          </a:xfrm>
          <a:prstGeom prst="line">
            <a:avLst/>
          </a:prstGeom>
          <a:ln w="28575">
            <a:solidFill>
              <a:srgbClr val="1FA04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479937" y="8989846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BGP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 网络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420821" y="8989846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虚拟机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361705" y="8989846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K8s</a:t>
            </a:r>
            <a:r>
              <a:rPr lang="zh-CN" altLang="en-US" dirty="0"/>
              <a:t> 集群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302589" y="8989846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存储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79937" y="7812054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弹性能力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420821" y="7812054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计费控制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361705" y="7812054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权限控制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88495" y="8449644"/>
            <a:ext cx="330859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云提供支持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302589" y="7809664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安全管控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79937" y="5257035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监控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79937" y="6413619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服务网格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420821" y="6413619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日志管理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361705" y="6413619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边缘计算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302589" y="6413619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分布式追踪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420821" y="5257035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CI/CD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4361705" y="5257035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制品管理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79937" y="3854120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环境管理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8302589" y="5257035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源码管理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61705" y="3854120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编码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302589" y="3854120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工程规范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420821" y="3854120"/>
            <a:ext cx="3657600" cy="87203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测试质检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cxnSp>
        <p:nvCxnSpPr>
          <p:cNvPr id="43" name="直线连接符 42"/>
          <p:cNvCxnSpPr/>
          <p:nvPr/>
        </p:nvCxnSpPr>
        <p:spPr>
          <a:xfrm>
            <a:off x="2007106" y="5014814"/>
            <a:ext cx="20556575" cy="0"/>
          </a:xfrm>
          <a:prstGeom prst="line">
            <a:avLst/>
          </a:prstGeom>
          <a:ln w="28575">
            <a:solidFill>
              <a:srgbClr val="0A73DA"/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右箭头 28"/>
          <p:cNvSpPr/>
          <p:nvPr/>
        </p:nvSpPr>
        <p:spPr>
          <a:xfrm rot="16200000">
            <a:off x="3181342" y="7427309"/>
            <a:ext cx="1722905" cy="364888"/>
          </a:xfrm>
          <a:prstGeom prst="rightArrow">
            <a:avLst>
              <a:gd name="adj1" fmla="val 34323"/>
              <a:gd name="adj2" fmla="val 92973"/>
            </a:avLst>
          </a:prstGeom>
          <a:solidFill>
            <a:srgbClr val="1FA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119956" y="3629011"/>
            <a:ext cx="12944832" cy="6457977"/>
            <a:chOff x="9851168" y="4019886"/>
            <a:chExt cx="13313631" cy="6641965"/>
          </a:xfrm>
        </p:grpSpPr>
        <p:sp>
          <p:nvSpPr>
            <p:cNvPr id="5" name="矩形 4"/>
            <p:cNvSpPr/>
            <p:nvPr/>
          </p:nvSpPr>
          <p:spPr>
            <a:xfrm>
              <a:off x="9851168" y="4019886"/>
              <a:ext cx="13313631" cy="664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544" y="6277981"/>
              <a:ext cx="1016365" cy="1160038"/>
            </a:xfrm>
            <a:prstGeom prst="rect">
              <a:avLst/>
            </a:prstGeom>
            <a:noFill/>
          </p:spPr>
        </p:pic>
        <p:pic>
          <p:nvPicPr>
            <p:cNvPr id="7" name="Picture 4" descr="Production-grade delivery workflow using Argo CD - Kintone Engineering Blo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04" t="70168" r="73108" b="19756"/>
            <a:stretch>
              <a:fillRect/>
            </a:stretch>
          </p:blipFill>
          <p:spPr bwMode="auto">
            <a:xfrm>
              <a:off x="12178820" y="9310686"/>
              <a:ext cx="834767" cy="748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7772" y="4465465"/>
              <a:ext cx="1539442" cy="153944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7772" y="7757805"/>
              <a:ext cx="1539442" cy="1539442"/>
            </a:xfrm>
            <a:prstGeom prst="rect">
              <a:avLst/>
            </a:prstGeom>
          </p:spPr>
        </p:pic>
        <p:cxnSp>
          <p:nvCxnSpPr>
            <p:cNvPr id="10" name="肘形连接符 9"/>
            <p:cNvCxnSpPr>
              <a:stCxn id="40" idx="3"/>
              <a:endCxn id="42" idx="3"/>
            </p:cNvCxnSpPr>
            <p:nvPr/>
          </p:nvCxnSpPr>
          <p:spPr>
            <a:xfrm>
              <a:off x="15475668" y="4707356"/>
              <a:ext cx="7239" cy="1064676"/>
            </a:xfrm>
            <a:prstGeom prst="bentConnector3">
              <a:avLst>
                <a:gd name="adj1" fmla="val 19085939"/>
              </a:avLst>
            </a:prstGeom>
            <a:ln w="38100">
              <a:solidFill>
                <a:srgbClr val="1AB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46" idx="3"/>
              <a:endCxn id="49" idx="3"/>
            </p:cNvCxnSpPr>
            <p:nvPr/>
          </p:nvCxnSpPr>
          <p:spPr>
            <a:xfrm>
              <a:off x="15475668" y="7992206"/>
              <a:ext cx="7239" cy="1064676"/>
            </a:xfrm>
            <a:prstGeom prst="bentConnector3">
              <a:avLst>
                <a:gd name="adj1" fmla="val 19085939"/>
              </a:avLst>
            </a:prstGeom>
            <a:ln w="38100">
              <a:solidFill>
                <a:srgbClr val="1681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5229088" y="6003477"/>
              <a:ext cx="1483098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CI</a:t>
              </a:r>
              <a:r>
                <a:rPr kumimoji="1" lang="zh-CN" altLang="en-US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 </a:t>
              </a:r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Pipeline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169776" y="9297248"/>
              <a:ext cx="1601721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CD</a:t>
              </a:r>
              <a:r>
                <a:rPr kumimoji="1" lang="zh-CN" altLang="en-US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 </a:t>
              </a:r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Pipeline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cxnSp>
          <p:nvCxnSpPr>
            <p:cNvPr id="14" name="肘形连接符 13"/>
            <p:cNvCxnSpPr/>
            <p:nvPr/>
          </p:nvCxnSpPr>
          <p:spPr>
            <a:xfrm rot="10800000" flipV="1">
              <a:off x="12257772" y="5235184"/>
              <a:ext cx="25803" cy="3292341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D2F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 flipH="1">
              <a:off x="11225910" y="6858000"/>
              <a:ext cx="577969" cy="0"/>
            </a:xfrm>
            <a:prstGeom prst="line">
              <a:avLst/>
            </a:prstGeom>
            <a:ln w="38100">
              <a:solidFill>
                <a:srgbClr val="0D2F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/>
            <p:cNvCxnSpPr>
              <a:stCxn id="8" idx="3"/>
            </p:cNvCxnSpPr>
            <p:nvPr/>
          </p:nvCxnSpPr>
          <p:spPr>
            <a:xfrm flipV="1">
              <a:off x="13797213" y="5229723"/>
              <a:ext cx="1093246" cy="5463"/>
            </a:xfrm>
            <a:prstGeom prst="straightConnector1">
              <a:avLst/>
            </a:prstGeom>
            <a:ln w="38100">
              <a:solidFill>
                <a:srgbClr val="0D2F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/>
            <p:nvPr/>
          </p:nvCxnSpPr>
          <p:spPr>
            <a:xfrm flipV="1">
              <a:off x="13797213" y="8511135"/>
              <a:ext cx="1093246" cy="5463"/>
            </a:xfrm>
            <a:prstGeom prst="straightConnector1">
              <a:avLst/>
            </a:prstGeom>
            <a:ln w="38100">
              <a:solidFill>
                <a:srgbClr val="0D2F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0495924" y="4735877"/>
              <a:ext cx="1250663" cy="717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Commits</a:t>
              </a:r>
              <a:endParaRPr kumimoji="1" lang="en-US" altLang="zh-CN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  <a:p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Code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466864" y="8042141"/>
              <a:ext cx="1231426" cy="717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Changes</a:t>
              </a:r>
              <a:endParaRPr kumimoji="1" lang="en-US" altLang="zh-CN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  <a:p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Config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cxnSp>
          <p:nvCxnSpPr>
            <p:cNvPr id="20" name="直线箭头连接符 19"/>
            <p:cNvCxnSpPr/>
            <p:nvPr/>
          </p:nvCxnSpPr>
          <p:spPr>
            <a:xfrm flipV="1">
              <a:off x="17150338" y="5250620"/>
              <a:ext cx="1540864" cy="2"/>
            </a:xfrm>
            <a:prstGeom prst="straightConnector1">
              <a:avLst/>
            </a:prstGeom>
            <a:ln w="38100">
              <a:solidFill>
                <a:srgbClr val="0D2F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>
              <a:endCxn id="28" idx="1"/>
            </p:cNvCxnSpPr>
            <p:nvPr/>
          </p:nvCxnSpPr>
          <p:spPr>
            <a:xfrm flipV="1">
              <a:off x="17150338" y="8524544"/>
              <a:ext cx="1592848" cy="5465"/>
            </a:xfrm>
            <a:prstGeom prst="straightConnector1">
              <a:avLst/>
            </a:prstGeom>
            <a:ln w="38100">
              <a:solidFill>
                <a:srgbClr val="0D2F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933"/>
                      </a14:imgEffect>
                      <a14:imgEffect>
                        <a14:saturation sat="9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53173" y="6647608"/>
              <a:ext cx="1231508" cy="1199382"/>
            </a:xfrm>
            <a:prstGeom prst="rect">
              <a:avLst/>
            </a:prstGeom>
          </p:spPr>
        </p:pic>
        <p:cxnSp>
          <p:nvCxnSpPr>
            <p:cNvPr id="23" name="肘形连接符 22"/>
            <p:cNvCxnSpPr>
              <a:stCxn id="22" idx="1"/>
              <a:endCxn id="31" idx="1"/>
            </p:cNvCxnSpPr>
            <p:nvPr/>
          </p:nvCxnSpPr>
          <p:spPr>
            <a:xfrm rot="10800000" flipV="1">
              <a:off x="21053172" y="7247298"/>
              <a:ext cx="25803" cy="245057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0D2F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/>
            <p:nvPr/>
          </p:nvCxnSpPr>
          <p:spPr>
            <a:xfrm flipV="1">
              <a:off x="19946004" y="8524545"/>
              <a:ext cx="1093246" cy="5463"/>
            </a:xfrm>
            <a:prstGeom prst="straightConnector1">
              <a:avLst/>
            </a:prstGeom>
            <a:ln w="38100">
              <a:solidFill>
                <a:srgbClr val="0D2F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2272534" y="6997169"/>
              <a:ext cx="651139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Dev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269810" y="8196550"/>
              <a:ext cx="718465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Test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287952" y="9447742"/>
              <a:ext cx="747319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Prod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3186" y="7724785"/>
              <a:ext cx="1078638" cy="1599518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8691640" y="9312602"/>
              <a:ext cx="1181734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Argo</a:t>
              </a:r>
              <a:r>
                <a:rPr kumimoji="1" lang="zh-CN" altLang="en-US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 </a:t>
              </a:r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CD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933"/>
                      </a14:imgEffect>
                      <a14:imgEffect>
                        <a14:saturation sat="9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53173" y="7846988"/>
              <a:ext cx="1231508" cy="1199382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933"/>
                      </a14:imgEffect>
                      <a14:imgEffect>
                        <a14:saturation sat="9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53173" y="9098180"/>
              <a:ext cx="1231508" cy="119938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3955" y="9264445"/>
              <a:ext cx="753985" cy="78613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7699" y="6610714"/>
              <a:ext cx="495967" cy="735472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7606" y="6567340"/>
              <a:ext cx="533602" cy="736370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7080467" y="5394981"/>
              <a:ext cx="1598515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Push</a:t>
              </a:r>
              <a:r>
                <a:rPr kumimoji="1" lang="zh-CN" altLang="en-US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 </a:t>
              </a:r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Image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224990" y="8671176"/>
              <a:ext cx="1386918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Argo</a:t>
              </a:r>
              <a:r>
                <a:rPr kumimoji="1" lang="zh-CN" altLang="en-US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 </a:t>
              </a:r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Sync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5149" y="6577436"/>
              <a:ext cx="693866" cy="693866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9" t="9120" r="9935" b="11080"/>
            <a:stretch>
              <a:fillRect/>
            </a:stretch>
          </p:blipFill>
          <p:spPr>
            <a:xfrm>
              <a:off x="17012956" y="6582323"/>
              <a:ext cx="668609" cy="678672"/>
            </a:xfrm>
            <a:prstGeom prst="rect">
              <a:avLst/>
            </a:prstGeom>
          </p:spPr>
        </p:pic>
        <p:sp>
          <p:nvSpPr>
            <p:cNvPr id="39" name="圆角矩形 38"/>
            <p:cNvSpPr/>
            <p:nvPr/>
          </p:nvSpPr>
          <p:spPr>
            <a:xfrm>
              <a:off x="15743545" y="4475438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AB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4890459" y="4475438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AB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5744293" y="5540113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AB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14897698" y="5540113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AB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16583391" y="5013239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AB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14890459" y="7760287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681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5743545" y="7760287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681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5744293" y="8824963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681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4897698" y="8824963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681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6583391" y="8298089"/>
              <a:ext cx="585208" cy="4638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681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60"/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8734" y="4465466"/>
              <a:ext cx="1147542" cy="1532548"/>
            </a:xfrm>
            <a:prstGeom prst="rect">
              <a:avLst/>
            </a:prstGeom>
          </p:spPr>
        </p:pic>
        <p:sp>
          <p:nvSpPr>
            <p:cNvPr id="52" name="文本框 51"/>
            <p:cNvSpPr txBox="1"/>
            <p:nvPr/>
          </p:nvSpPr>
          <p:spPr>
            <a:xfrm>
              <a:off x="18477637" y="6024493"/>
              <a:ext cx="1609736" cy="40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Image</a:t>
              </a:r>
              <a:r>
                <a:rPr kumimoji="1" lang="zh-CN" altLang="en-US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 </a:t>
              </a:r>
              <a:r>
                <a:rPr kumimoji="1" lang="en-US" altLang="zh-CN" sz="2030" dirty="0">
                  <a:solidFill>
                    <a:srgbClr val="0D2F86"/>
                  </a:solidFill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Repo</a:t>
              </a:r>
              <a:endParaRPr kumimoji="1" lang="zh-CN" altLang="en-US" sz="2030" dirty="0">
                <a:solidFill>
                  <a:srgbClr val="0D2F86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282699" y="564497"/>
            <a:ext cx="1395253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实现一致、按需的规范环境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30044" y="3921298"/>
            <a:ext cx="9074907" cy="58734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定义代码环境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自动化部署环境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由云的弹性保障环境按需所得</a:t>
            </a:r>
            <a:endParaRPr lang="en-US" altLang="zh-CN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实现隔离的计算和数据</a:t>
            </a:r>
            <a:endParaRPr lang="en-US" altLang="zh-CN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使用与生产近似的基础设施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571878" y="2286000"/>
            <a:ext cx="15240243" cy="9144000"/>
            <a:chOff x="4571878" y="2119943"/>
            <a:chExt cx="15240243" cy="9144000"/>
          </a:xfrm>
        </p:grpSpPr>
        <p:sp>
          <p:nvSpPr>
            <p:cNvPr id="39" name="矩形 38"/>
            <p:cNvSpPr/>
            <p:nvPr/>
          </p:nvSpPr>
          <p:spPr>
            <a:xfrm>
              <a:off x="4571878" y="2119943"/>
              <a:ext cx="15240243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884113" y="2469331"/>
              <a:ext cx="14321805" cy="8445223"/>
              <a:chOff x="4884113" y="2615233"/>
              <a:chExt cx="14321805" cy="8445223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5184363" y="3865622"/>
                <a:ext cx="5156871" cy="2563677"/>
              </a:xfrm>
              <a:prstGeom prst="roundRect">
                <a:avLst>
                  <a:gd name="adj" fmla="val 3603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dirty="0">
                  <a:solidFill>
                    <a:schemeClr val="bg1"/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>
                <a:off x="11017085" y="3865622"/>
                <a:ext cx="3756492" cy="2563677"/>
              </a:xfrm>
              <a:prstGeom prst="roundRect">
                <a:avLst>
                  <a:gd name="adj" fmla="val 3603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dirty="0">
                  <a:solidFill>
                    <a:schemeClr val="bg1"/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178082" y="3839728"/>
                <a:ext cx="24416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600" dirty="0">
                    <a:solidFill>
                      <a:schemeClr val="tx1"/>
                    </a:solidFill>
                    <a:latin typeface="Helvetica" pitchFamily="2" charset="0"/>
                    <a:ea typeface="SimHei" panose="02010609060101010101" pitchFamily="49" charset="-122"/>
                  </a:rPr>
                  <a:t>项目环境</a:t>
                </a:r>
                <a:r>
                  <a:rPr kumimoji="1" lang="en-US" altLang="zh-CN" sz="3600" dirty="0">
                    <a:solidFill>
                      <a:schemeClr val="tx1"/>
                    </a:solidFill>
                    <a:latin typeface="Helvetica" pitchFamily="2" charset="0"/>
                    <a:ea typeface="SimHei" panose="02010609060101010101" pitchFamily="49" charset="-122"/>
                  </a:rPr>
                  <a:t>-1</a:t>
                </a:r>
                <a:endParaRPr kumimoji="1" lang="zh-CN" altLang="en-US" sz="3600" dirty="0">
                  <a:solidFill>
                    <a:schemeClr val="tx1"/>
                  </a:solidFill>
                  <a:latin typeface="Helvetica" pitchFamily="2" charset="0"/>
                  <a:ea typeface="SimHei" panose="02010609060101010101" pitchFamily="49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017083" y="3865626"/>
                <a:ext cx="24929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6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项目环境</a:t>
                </a:r>
                <a:r>
                  <a:rPr kumimoji="1" lang="en-US" altLang="zh-CN" sz="36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-2</a:t>
                </a:r>
                <a:endParaRPr kumimoji="1" lang="zh-CN" altLang="en-US" sz="3600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15449426" y="3865622"/>
                <a:ext cx="3756492" cy="2563677"/>
              </a:xfrm>
              <a:prstGeom prst="roundRect">
                <a:avLst>
                  <a:gd name="adj" fmla="val 3603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dirty="0">
                  <a:solidFill>
                    <a:schemeClr val="bg1"/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5451224" y="3865626"/>
                <a:ext cx="24929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6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项目环境</a:t>
                </a:r>
                <a:r>
                  <a:rPr kumimoji="1" lang="en-US" altLang="zh-CN" sz="36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-3</a:t>
                </a:r>
                <a:endParaRPr kumimoji="1" lang="zh-CN" altLang="en-US" sz="3600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130212" y="8946887"/>
                <a:ext cx="2954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6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公共基础环境</a:t>
                </a:r>
                <a:endParaRPr kumimoji="1" lang="zh-CN" altLang="en-US" sz="3600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5350090" y="4838871"/>
                <a:ext cx="1474694" cy="1475553"/>
              </a:xfrm>
              <a:prstGeom prst="ellipse">
                <a:avLst/>
              </a:prstGeom>
              <a:solidFill>
                <a:srgbClr val="0A73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服务</a:t>
                </a:r>
                <a:r>
                  <a:rPr kumimoji="1" lang="en-US" altLang="zh-CN" sz="2400" dirty="0"/>
                  <a:t>A</a:t>
                </a:r>
                <a:endParaRPr kumimoji="1" lang="zh-CN" altLang="en-US" sz="2400" dirty="0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5184363" y="7011955"/>
                <a:ext cx="14021554" cy="2563677"/>
              </a:xfrm>
              <a:prstGeom prst="roundRect">
                <a:avLst>
                  <a:gd name="adj" fmla="val 3603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dirty="0">
                  <a:solidFill>
                    <a:schemeClr val="bg1"/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7025452" y="4838871"/>
                <a:ext cx="1474694" cy="1475999"/>
              </a:xfrm>
              <a:prstGeom prst="ellipse">
                <a:avLst/>
              </a:prstGeom>
              <a:solidFill>
                <a:srgbClr val="0A73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服务</a:t>
                </a:r>
                <a:r>
                  <a:rPr kumimoji="1" lang="en-US" altLang="zh-CN" sz="2400" dirty="0"/>
                  <a:t>B</a:t>
                </a:r>
                <a:endParaRPr kumimoji="1" lang="zh-CN" altLang="en-US" sz="2400" dirty="0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8716021" y="4838871"/>
                <a:ext cx="1474694" cy="1475999"/>
              </a:xfrm>
              <a:prstGeom prst="ellipse">
                <a:avLst/>
              </a:prstGeom>
              <a:solidFill>
                <a:srgbClr val="0A73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服务</a:t>
                </a:r>
                <a:r>
                  <a:rPr kumimoji="1" lang="en-US" altLang="zh-CN" sz="2400" dirty="0"/>
                  <a:t>C</a:t>
                </a:r>
                <a:endParaRPr kumimoji="1" lang="zh-CN" altLang="en-US" sz="2400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2148913" y="4838871"/>
                <a:ext cx="1474694" cy="1475999"/>
              </a:xfrm>
              <a:prstGeom prst="ellipse">
                <a:avLst/>
              </a:prstGeom>
              <a:solidFill>
                <a:srgbClr val="0A73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服务</a:t>
                </a:r>
                <a:r>
                  <a:rPr kumimoji="1" lang="en-US" altLang="zh-CN" sz="2400" dirty="0"/>
                  <a:t>C</a:t>
                </a:r>
                <a:endParaRPr kumimoji="1" lang="zh-CN" altLang="en-US" sz="2400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6590326" y="4838871"/>
                <a:ext cx="1474694" cy="1475999"/>
              </a:xfrm>
              <a:prstGeom prst="ellipse">
                <a:avLst/>
              </a:prstGeom>
              <a:solidFill>
                <a:srgbClr val="0A73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服务</a:t>
                </a:r>
                <a:r>
                  <a:rPr kumimoji="1" lang="en-US" altLang="zh-CN" sz="2400" dirty="0"/>
                  <a:t>A</a:t>
                </a:r>
                <a:endParaRPr kumimoji="1" lang="zh-CN" altLang="en-US" sz="2400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151619" y="7133082"/>
                <a:ext cx="1474694" cy="1475999"/>
              </a:xfrm>
              <a:prstGeom prst="ellipse">
                <a:avLst/>
              </a:prstGeom>
              <a:solidFill>
                <a:srgbClr val="0A73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服务</a:t>
                </a:r>
                <a:r>
                  <a:rPr kumimoji="1" lang="en-US" altLang="zh-CN" sz="2400" dirty="0"/>
                  <a:t>A</a:t>
                </a:r>
                <a:endParaRPr kumimoji="1" lang="zh-CN" altLang="en-US" sz="2400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0020305" y="7133082"/>
                <a:ext cx="1474694" cy="1475999"/>
              </a:xfrm>
              <a:prstGeom prst="ellipse">
                <a:avLst/>
              </a:prstGeom>
              <a:solidFill>
                <a:srgbClr val="0A73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服务</a:t>
                </a:r>
                <a:r>
                  <a:rPr kumimoji="1" lang="en-US" altLang="zh-CN" sz="2400" dirty="0"/>
                  <a:t>B</a:t>
                </a:r>
                <a:endParaRPr kumimoji="1" lang="zh-CN" altLang="en-US" sz="2400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2888990" y="7133080"/>
                <a:ext cx="1474694" cy="1475999"/>
              </a:xfrm>
              <a:prstGeom prst="ellipse">
                <a:avLst/>
              </a:prstGeom>
              <a:solidFill>
                <a:srgbClr val="0A73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服务</a:t>
                </a:r>
                <a:r>
                  <a:rPr kumimoji="1" lang="en-US" altLang="zh-CN" sz="2400" dirty="0"/>
                  <a:t>C</a:t>
                </a:r>
                <a:endParaRPr kumimoji="1" lang="zh-CN" altLang="en-US" sz="2400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5757680" y="7133080"/>
                <a:ext cx="1474694" cy="1475999"/>
              </a:xfrm>
              <a:prstGeom prst="ellipse">
                <a:avLst/>
              </a:prstGeom>
              <a:solidFill>
                <a:srgbClr val="0A73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/>
                  <a:t>服务</a:t>
                </a:r>
                <a:r>
                  <a:rPr kumimoji="1" lang="en-US" altLang="zh-CN" sz="2400" dirty="0"/>
                  <a:t>D</a:t>
                </a:r>
                <a:endParaRPr kumimoji="1" lang="zh-CN" altLang="en-US" sz="2400" dirty="0"/>
              </a:p>
            </p:txBody>
          </p:sp>
          <p:sp>
            <p:nvSpPr>
              <p:cNvPr id="58" name="任意形状 57"/>
              <p:cNvSpPr/>
              <p:nvPr/>
            </p:nvSpPr>
            <p:spPr>
              <a:xfrm>
                <a:off x="4884113" y="4413314"/>
                <a:ext cx="6242600" cy="4524919"/>
              </a:xfrm>
              <a:custGeom>
                <a:avLst/>
                <a:gdLst>
                  <a:gd name="connsiteX0" fmla="*/ 152400 w 1727200"/>
                  <a:gd name="connsiteY0" fmla="*/ 16934 h 1464734"/>
                  <a:gd name="connsiteX1" fmla="*/ 152400 w 1727200"/>
                  <a:gd name="connsiteY1" fmla="*/ 16934 h 1464734"/>
                  <a:gd name="connsiteX2" fmla="*/ 381000 w 1727200"/>
                  <a:gd name="connsiteY2" fmla="*/ 8467 h 1464734"/>
                  <a:gd name="connsiteX3" fmla="*/ 533400 w 1727200"/>
                  <a:gd name="connsiteY3" fmla="*/ 0 h 1464734"/>
                  <a:gd name="connsiteX4" fmla="*/ 660400 w 1727200"/>
                  <a:gd name="connsiteY4" fmla="*/ 8467 h 1464734"/>
                  <a:gd name="connsiteX5" fmla="*/ 1151467 w 1727200"/>
                  <a:gd name="connsiteY5" fmla="*/ 110067 h 1464734"/>
                  <a:gd name="connsiteX6" fmla="*/ 1574800 w 1727200"/>
                  <a:gd name="connsiteY6" fmla="*/ 25400 h 1464734"/>
                  <a:gd name="connsiteX7" fmla="*/ 1727200 w 1727200"/>
                  <a:gd name="connsiteY7" fmla="*/ 397934 h 1464734"/>
                  <a:gd name="connsiteX8" fmla="*/ 1464733 w 1727200"/>
                  <a:gd name="connsiteY8" fmla="*/ 668867 h 1464734"/>
                  <a:gd name="connsiteX9" fmla="*/ 1244600 w 1727200"/>
                  <a:gd name="connsiteY9" fmla="*/ 1320800 h 1464734"/>
                  <a:gd name="connsiteX10" fmla="*/ 448733 w 1727200"/>
                  <a:gd name="connsiteY10" fmla="*/ 1464734 h 1464734"/>
                  <a:gd name="connsiteX11" fmla="*/ 270933 w 1727200"/>
                  <a:gd name="connsiteY11" fmla="*/ 982134 h 1464734"/>
                  <a:gd name="connsiteX12" fmla="*/ 0 w 1727200"/>
                  <a:gd name="connsiteY12" fmla="*/ 211667 h 1464734"/>
                  <a:gd name="connsiteX13" fmla="*/ 152400 w 1727200"/>
                  <a:gd name="connsiteY13" fmla="*/ 16934 h 1464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27200" h="1464734">
                    <a:moveTo>
                      <a:pt x="152400" y="16934"/>
                    </a:moveTo>
                    <a:lnTo>
                      <a:pt x="152400" y="16934"/>
                    </a:lnTo>
                    <a:lnTo>
                      <a:pt x="381000" y="8467"/>
                    </a:lnTo>
                    <a:cubicBezTo>
                      <a:pt x="431828" y="6208"/>
                      <a:pt x="482522" y="0"/>
                      <a:pt x="533400" y="0"/>
                    </a:cubicBezTo>
                    <a:cubicBezTo>
                      <a:pt x="575827" y="0"/>
                      <a:pt x="617973" y="8467"/>
                      <a:pt x="660400" y="8467"/>
                    </a:cubicBezTo>
                    <a:lnTo>
                      <a:pt x="1151467" y="110067"/>
                    </a:lnTo>
                    <a:lnTo>
                      <a:pt x="1574800" y="25400"/>
                    </a:lnTo>
                    <a:lnTo>
                      <a:pt x="1727200" y="397934"/>
                    </a:lnTo>
                    <a:lnTo>
                      <a:pt x="1464733" y="668867"/>
                    </a:lnTo>
                    <a:lnTo>
                      <a:pt x="1244600" y="1320800"/>
                    </a:lnTo>
                    <a:lnTo>
                      <a:pt x="448733" y="1464734"/>
                    </a:lnTo>
                    <a:lnTo>
                      <a:pt x="270933" y="982134"/>
                    </a:lnTo>
                    <a:lnTo>
                      <a:pt x="0" y="211667"/>
                    </a:lnTo>
                    <a:lnTo>
                      <a:pt x="152400" y="16934"/>
                    </a:lnTo>
                    <a:close/>
                  </a:path>
                </a:pathLst>
              </a:custGeom>
              <a:solidFill>
                <a:srgbClr val="C6173B">
                  <a:alpha val="35207"/>
                </a:srgbClr>
              </a:solidFill>
              <a:ln>
                <a:solidFill>
                  <a:srgbClr val="C6173B">
                    <a:alpha val="3011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dirty="0"/>
              </a:p>
            </p:txBody>
          </p:sp>
          <p:sp>
            <p:nvSpPr>
              <p:cNvPr id="59" name="任意形状 58"/>
              <p:cNvSpPr/>
              <p:nvPr/>
            </p:nvSpPr>
            <p:spPr>
              <a:xfrm>
                <a:off x="5969915" y="4648329"/>
                <a:ext cx="12476872" cy="4506070"/>
              </a:xfrm>
              <a:custGeom>
                <a:avLst/>
                <a:gdLst>
                  <a:gd name="connsiteX0" fmla="*/ 3606800 w 3606800"/>
                  <a:gd name="connsiteY0" fmla="*/ 1210733 h 1524000"/>
                  <a:gd name="connsiteX1" fmla="*/ 3064934 w 3606800"/>
                  <a:gd name="connsiteY1" fmla="*/ 1447800 h 1524000"/>
                  <a:gd name="connsiteX2" fmla="*/ 2726267 w 3606800"/>
                  <a:gd name="connsiteY2" fmla="*/ 1244600 h 1524000"/>
                  <a:gd name="connsiteX3" fmla="*/ 2514600 w 3606800"/>
                  <a:gd name="connsiteY3" fmla="*/ 711200 h 1524000"/>
                  <a:gd name="connsiteX4" fmla="*/ 1854200 w 3606800"/>
                  <a:gd name="connsiteY4" fmla="*/ 711200 h 1524000"/>
                  <a:gd name="connsiteX5" fmla="*/ 1701800 w 3606800"/>
                  <a:gd name="connsiteY5" fmla="*/ 1329267 h 1524000"/>
                  <a:gd name="connsiteX6" fmla="*/ 1176867 w 3606800"/>
                  <a:gd name="connsiteY6" fmla="*/ 1524000 h 1524000"/>
                  <a:gd name="connsiteX7" fmla="*/ 211667 w 3606800"/>
                  <a:gd name="connsiteY7" fmla="*/ 1354667 h 1524000"/>
                  <a:gd name="connsiteX8" fmla="*/ 0 w 3606800"/>
                  <a:gd name="connsiteY8" fmla="*/ 1083733 h 1524000"/>
                  <a:gd name="connsiteX9" fmla="*/ 152400 w 3606800"/>
                  <a:gd name="connsiteY9" fmla="*/ 736600 h 1524000"/>
                  <a:gd name="connsiteX10" fmla="*/ 1337734 w 3606800"/>
                  <a:gd name="connsiteY10" fmla="*/ 677333 h 1524000"/>
                  <a:gd name="connsiteX11" fmla="*/ 1642534 w 3606800"/>
                  <a:gd name="connsiteY11" fmla="*/ 364067 h 1524000"/>
                  <a:gd name="connsiteX12" fmla="*/ 1744134 w 3606800"/>
                  <a:gd name="connsiteY12" fmla="*/ 50800 h 1524000"/>
                  <a:gd name="connsiteX13" fmla="*/ 2150534 w 3606800"/>
                  <a:gd name="connsiteY13" fmla="*/ 0 h 1524000"/>
                  <a:gd name="connsiteX14" fmla="*/ 2446867 w 3606800"/>
                  <a:gd name="connsiteY14" fmla="*/ 160867 h 1524000"/>
                  <a:gd name="connsiteX15" fmla="*/ 2929467 w 3606800"/>
                  <a:gd name="connsiteY15" fmla="*/ 626533 h 1524000"/>
                  <a:gd name="connsiteX16" fmla="*/ 3488267 w 3606800"/>
                  <a:gd name="connsiteY16" fmla="*/ 728133 h 1524000"/>
                  <a:gd name="connsiteX17" fmla="*/ 3606800 w 3606800"/>
                  <a:gd name="connsiteY17" fmla="*/ 1210733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06800" h="1524000">
                    <a:moveTo>
                      <a:pt x="3606800" y="1210733"/>
                    </a:moveTo>
                    <a:lnTo>
                      <a:pt x="3064934" y="1447800"/>
                    </a:lnTo>
                    <a:lnTo>
                      <a:pt x="2726267" y="1244600"/>
                    </a:lnTo>
                    <a:lnTo>
                      <a:pt x="2514600" y="711200"/>
                    </a:lnTo>
                    <a:lnTo>
                      <a:pt x="1854200" y="711200"/>
                    </a:lnTo>
                    <a:lnTo>
                      <a:pt x="1701800" y="1329267"/>
                    </a:lnTo>
                    <a:lnTo>
                      <a:pt x="1176867" y="1524000"/>
                    </a:lnTo>
                    <a:lnTo>
                      <a:pt x="211667" y="1354667"/>
                    </a:lnTo>
                    <a:lnTo>
                      <a:pt x="0" y="1083733"/>
                    </a:lnTo>
                    <a:lnTo>
                      <a:pt x="152400" y="736600"/>
                    </a:lnTo>
                    <a:lnTo>
                      <a:pt x="1337734" y="677333"/>
                    </a:lnTo>
                    <a:lnTo>
                      <a:pt x="1642534" y="364067"/>
                    </a:lnTo>
                    <a:lnTo>
                      <a:pt x="1744134" y="50800"/>
                    </a:lnTo>
                    <a:lnTo>
                      <a:pt x="2150534" y="0"/>
                    </a:lnTo>
                    <a:lnTo>
                      <a:pt x="2446867" y="160867"/>
                    </a:lnTo>
                    <a:lnTo>
                      <a:pt x="2929467" y="626533"/>
                    </a:lnTo>
                    <a:lnTo>
                      <a:pt x="3488267" y="728133"/>
                    </a:lnTo>
                    <a:lnTo>
                      <a:pt x="3606800" y="1210733"/>
                    </a:lnTo>
                    <a:close/>
                  </a:path>
                </a:pathLst>
              </a:custGeom>
              <a:solidFill>
                <a:srgbClr val="FBC929">
                  <a:alpha val="40000"/>
                </a:srgbClr>
              </a:solidFill>
              <a:ln>
                <a:solidFill>
                  <a:srgbClr val="FBC929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/>
              </a:p>
            </p:txBody>
          </p:sp>
          <p:sp>
            <p:nvSpPr>
              <p:cNvPr id="60" name="任意形状 59"/>
              <p:cNvSpPr/>
              <p:nvPr/>
            </p:nvSpPr>
            <p:spPr>
              <a:xfrm>
                <a:off x="9044063" y="4621416"/>
                <a:ext cx="9477983" cy="4391262"/>
              </a:xfrm>
              <a:custGeom>
                <a:avLst/>
                <a:gdLst>
                  <a:gd name="connsiteX0" fmla="*/ 0 w 2717800"/>
                  <a:gd name="connsiteY0" fmla="*/ 1066800 h 1473200"/>
                  <a:gd name="connsiteX1" fmla="*/ 118534 w 2717800"/>
                  <a:gd name="connsiteY1" fmla="*/ 1422400 h 1473200"/>
                  <a:gd name="connsiteX2" fmla="*/ 1032934 w 2717800"/>
                  <a:gd name="connsiteY2" fmla="*/ 1473200 h 1473200"/>
                  <a:gd name="connsiteX3" fmla="*/ 2497667 w 2717800"/>
                  <a:gd name="connsiteY3" fmla="*/ 1354666 h 1473200"/>
                  <a:gd name="connsiteX4" fmla="*/ 2675467 w 2717800"/>
                  <a:gd name="connsiteY4" fmla="*/ 482600 h 1473200"/>
                  <a:gd name="connsiteX5" fmla="*/ 2717800 w 2717800"/>
                  <a:gd name="connsiteY5" fmla="*/ 118533 h 1473200"/>
                  <a:gd name="connsiteX6" fmla="*/ 2396067 w 2717800"/>
                  <a:gd name="connsiteY6" fmla="*/ 0 h 1473200"/>
                  <a:gd name="connsiteX7" fmla="*/ 2032000 w 2717800"/>
                  <a:gd name="connsiteY7" fmla="*/ 33866 h 1473200"/>
                  <a:gd name="connsiteX8" fmla="*/ 2023534 w 2717800"/>
                  <a:gd name="connsiteY8" fmla="*/ 457200 h 1473200"/>
                  <a:gd name="connsiteX9" fmla="*/ 1871134 w 2717800"/>
                  <a:gd name="connsiteY9" fmla="*/ 804333 h 1473200"/>
                  <a:gd name="connsiteX10" fmla="*/ 169334 w 2717800"/>
                  <a:gd name="connsiteY10" fmla="*/ 804333 h 1473200"/>
                  <a:gd name="connsiteX11" fmla="*/ 0 w 2717800"/>
                  <a:gd name="connsiteY11" fmla="*/ 1066800 h 14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7800" h="1473200">
                    <a:moveTo>
                      <a:pt x="0" y="1066800"/>
                    </a:moveTo>
                    <a:lnTo>
                      <a:pt x="118534" y="1422400"/>
                    </a:lnTo>
                    <a:lnTo>
                      <a:pt x="1032934" y="1473200"/>
                    </a:lnTo>
                    <a:lnTo>
                      <a:pt x="2497667" y="1354666"/>
                    </a:lnTo>
                    <a:lnTo>
                      <a:pt x="2675467" y="482600"/>
                    </a:lnTo>
                    <a:lnTo>
                      <a:pt x="2717800" y="118533"/>
                    </a:lnTo>
                    <a:lnTo>
                      <a:pt x="2396067" y="0"/>
                    </a:lnTo>
                    <a:lnTo>
                      <a:pt x="2032000" y="33866"/>
                    </a:lnTo>
                    <a:lnTo>
                      <a:pt x="2023534" y="457200"/>
                    </a:lnTo>
                    <a:lnTo>
                      <a:pt x="1871134" y="804333"/>
                    </a:lnTo>
                    <a:lnTo>
                      <a:pt x="169334" y="804333"/>
                    </a:lnTo>
                    <a:lnTo>
                      <a:pt x="0" y="1066800"/>
                    </a:lnTo>
                    <a:close/>
                  </a:path>
                </a:pathLst>
              </a:custGeom>
              <a:solidFill>
                <a:srgbClr val="1ABC9C">
                  <a:alpha val="40027"/>
                </a:srgbClr>
              </a:solidFill>
              <a:ln>
                <a:solidFill>
                  <a:srgbClr val="1ABC9C">
                    <a:alpha val="5034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dirty="0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1262296" y="9879794"/>
                <a:ext cx="1941360" cy="1180662"/>
                <a:chOff x="9528852" y="4011910"/>
                <a:chExt cx="602805" cy="428911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9528852" y="4011910"/>
                  <a:ext cx="178811" cy="178811"/>
                </a:xfrm>
                <a:prstGeom prst="rect">
                  <a:avLst/>
                </a:prstGeom>
                <a:solidFill>
                  <a:srgbClr val="C6173B">
                    <a:alpha val="34637"/>
                  </a:srgbClr>
                </a:solidFill>
                <a:ln>
                  <a:solidFill>
                    <a:srgbClr val="C6173B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9739880" y="4011910"/>
                  <a:ext cx="178811" cy="178811"/>
                </a:xfrm>
                <a:prstGeom prst="rect">
                  <a:avLst/>
                </a:prstGeom>
                <a:solidFill>
                  <a:srgbClr val="FBC929">
                    <a:alpha val="39715"/>
                  </a:srgbClr>
                </a:solidFill>
                <a:ln>
                  <a:solidFill>
                    <a:srgbClr val="FBC929">
                      <a:alpha val="49625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9952846" y="4011910"/>
                  <a:ext cx="178811" cy="178811"/>
                </a:xfrm>
                <a:prstGeom prst="rect">
                  <a:avLst/>
                </a:prstGeom>
                <a:solidFill>
                  <a:srgbClr val="1ABC9C">
                    <a:alpha val="40270"/>
                  </a:srgbClr>
                </a:solidFill>
                <a:ln>
                  <a:solidFill>
                    <a:srgbClr val="1ABC9C">
                      <a:alpha val="4990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5" name="文本框 64"/>
                <p:cNvSpPr txBox="1"/>
                <p:nvPr/>
              </p:nvSpPr>
              <p:spPr>
                <a:xfrm>
                  <a:off x="9585589" y="4206022"/>
                  <a:ext cx="487390" cy="2347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3600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隔离区</a:t>
                  </a:r>
                  <a:endParaRPr kumimoji="1" lang="zh-CN" altLang="en-US" sz="36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6158118" y="2615233"/>
                <a:ext cx="3461697" cy="892961"/>
                <a:chOff x="6443549" y="1397427"/>
                <a:chExt cx="1074880" cy="324395"/>
              </a:xfrm>
            </p:grpSpPr>
            <p:pic>
              <p:nvPicPr>
                <p:cNvPr id="67" name="图片 66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3549" y="1397427"/>
                  <a:ext cx="284218" cy="324395"/>
                </a:xfrm>
                <a:prstGeom prst="rect">
                  <a:avLst/>
                </a:prstGeom>
                <a:solidFill>
                  <a:srgbClr val="EBADBA"/>
                </a:solidFill>
              </p:spPr>
            </p:pic>
            <p:pic>
              <p:nvPicPr>
                <p:cNvPr id="68" name="图片 67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1482" y="1397427"/>
                  <a:ext cx="284218" cy="324395"/>
                </a:xfrm>
                <a:prstGeom prst="rect">
                  <a:avLst/>
                </a:prstGeom>
                <a:solidFill>
                  <a:srgbClr val="EBADBA"/>
                </a:solidFill>
              </p:spPr>
            </p:pic>
            <p:pic>
              <p:nvPicPr>
                <p:cNvPr id="69" name="图片 68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4211" y="1397427"/>
                  <a:ext cx="284218" cy="324395"/>
                </a:xfrm>
                <a:prstGeom prst="rect">
                  <a:avLst/>
                </a:prstGeom>
                <a:solidFill>
                  <a:srgbClr val="EBADBA"/>
                </a:solidFill>
              </p:spPr>
            </p:pic>
          </p:grpSp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45986" y="2615233"/>
                <a:ext cx="915336" cy="892961"/>
              </a:xfrm>
              <a:prstGeom prst="rect">
                <a:avLst/>
              </a:prstGeom>
              <a:solidFill>
                <a:srgbClr val="FDE9A9"/>
              </a:solidFill>
            </p:spPr>
          </p:pic>
          <p:grpSp>
            <p:nvGrpSpPr>
              <p:cNvPr id="71" name="组合 70"/>
              <p:cNvGrpSpPr/>
              <p:nvPr/>
            </p:nvGrpSpPr>
            <p:grpSpPr>
              <a:xfrm>
                <a:off x="16239476" y="2620070"/>
                <a:ext cx="2180136" cy="892961"/>
                <a:chOff x="9643948" y="1397427"/>
                <a:chExt cx="676947" cy="324395"/>
              </a:xfrm>
            </p:grpSpPr>
            <p:pic>
              <p:nvPicPr>
                <p:cNvPr id="72" name="图片 71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43948" y="1397427"/>
                  <a:ext cx="284218" cy="324395"/>
                </a:xfrm>
                <a:prstGeom prst="rect">
                  <a:avLst/>
                </a:prstGeom>
                <a:solidFill>
                  <a:srgbClr val="A3E4D7"/>
                </a:solidFill>
              </p:spPr>
            </p:pic>
            <p:pic>
              <p:nvPicPr>
                <p:cNvPr id="73" name="图片 72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6677" y="1397427"/>
                  <a:ext cx="284218" cy="324395"/>
                </a:xfrm>
                <a:prstGeom prst="rect">
                  <a:avLst/>
                </a:prstGeom>
                <a:solidFill>
                  <a:srgbClr val="A3E4D7"/>
                </a:solidFill>
              </p:spPr>
            </p:pic>
          </p:grpSp>
        </p:grpSp>
      </p:grpSp>
      <p:sp>
        <p:nvSpPr>
          <p:cNvPr id="74" name="文本框 73"/>
          <p:cNvSpPr txBox="1"/>
          <p:nvPr/>
        </p:nvSpPr>
        <p:spPr>
          <a:xfrm>
            <a:off x="1282699" y="564497"/>
            <a:ext cx="14340464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9000" dirty="0">
                <a:solidFill>
                  <a:srgbClr val="3D88FF"/>
                </a:solidFill>
              </a:rPr>
              <a:t>Service</a:t>
            </a:r>
            <a:r>
              <a:rPr lang="zh-CN" altLang="en-US" sz="9000" dirty="0">
                <a:solidFill>
                  <a:srgbClr val="3D88FF"/>
                </a:solidFill>
              </a:rPr>
              <a:t> </a:t>
            </a:r>
            <a:r>
              <a:rPr lang="en-US" altLang="zh-CN" sz="9000" dirty="0">
                <a:solidFill>
                  <a:srgbClr val="3D88FF"/>
                </a:solidFill>
              </a:rPr>
              <a:t>Mesh</a:t>
            </a:r>
            <a:r>
              <a:rPr lang="zh-CN" altLang="en-US" sz="9000" dirty="0">
                <a:solidFill>
                  <a:srgbClr val="3D88FF"/>
                </a:solidFill>
              </a:rPr>
              <a:t> 实现环境复用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488" y="2371586"/>
            <a:ext cx="15227023" cy="89728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82699" y="564497"/>
            <a:ext cx="1262685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9000" dirty="0">
                <a:solidFill>
                  <a:srgbClr val="3D88FF"/>
                </a:solidFill>
              </a:rPr>
              <a:t>IDE</a:t>
            </a:r>
            <a:r>
              <a:rPr lang="zh-CN" altLang="en-US" sz="9000" dirty="0">
                <a:solidFill>
                  <a:srgbClr val="3D88FF"/>
                </a:solidFill>
              </a:rPr>
              <a:t> 直通集群，一键调试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31739" y="3096000"/>
            <a:ext cx="16520521" cy="7523999"/>
            <a:chOff x="3489953" y="2930457"/>
            <a:chExt cx="16520521" cy="7523999"/>
          </a:xfrm>
        </p:grpSpPr>
        <p:sp>
          <p:nvSpPr>
            <p:cNvPr id="2" name="矩形 1"/>
            <p:cNvSpPr/>
            <p:nvPr/>
          </p:nvSpPr>
          <p:spPr>
            <a:xfrm>
              <a:off x="3489953" y="2930457"/>
              <a:ext cx="16520521" cy="7523999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pic>
          <p:nvPicPr>
            <p:cNvPr id="1026" name="Picture 2" descr="Kubernetes: Introduction &amp; Installastion Guide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3" t="12311" r="5585" b="9484"/>
            <a:stretch>
              <a:fillRect/>
            </a:stretch>
          </p:blipFill>
          <p:spPr bwMode="auto">
            <a:xfrm>
              <a:off x="4080008" y="3842426"/>
              <a:ext cx="3128866" cy="2306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his month I've learned - December | _Nec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9" b="2852"/>
            <a:stretch>
              <a:fillRect/>
            </a:stretch>
          </p:blipFill>
          <p:spPr bwMode="auto">
            <a:xfrm>
              <a:off x="8006613" y="3865084"/>
              <a:ext cx="2161845" cy="2261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NCF Cloud Native Interactive Landscap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1" t="2205" r="2133" b="1686"/>
            <a:stretch>
              <a:fillRect/>
            </a:stretch>
          </p:blipFill>
          <p:spPr bwMode="auto">
            <a:xfrm>
              <a:off x="10966197" y="3839371"/>
              <a:ext cx="2959640" cy="231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stio Service Mesh: A Beginners Guide · LoginRadius Engineeri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3" t="18831" r="13195" b="30632"/>
            <a:stretch>
              <a:fillRect/>
            </a:stretch>
          </p:blipFill>
          <p:spPr bwMode="auto">
            <a:xfrm>
              <a:off x="14723576" y="3913549"/>
              <a:ext cx="4721678" cy="216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Prometheus | Brands PJ - PZ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008" y="7093163"/>
              <a:ext cx="4518391" cy="2475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afana InfluxDB Data Source | How to Monitor with Grafana | InfluxData -  betway必威官方网站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1" t="14347" r="13624" b="13254"/>
            <a:stretch>
              <a:fillRect/>
            </a:stretch>
          </p:blipFill>
          <p:spPr bwMode="auto">
            <a:xfrm>
              <a:off x="9333596" y="7082091"/>
              <a:ext cx="2475751" cy="249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Git and GitHub basics – Basic Linux Tutorial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9" t="4282" r="16749" b="3102"/>
            <a:stretch>
              <a:fillRect/>
            </a:stretch>
          </p:blipFill>
          <p:spPr bwMode="auto">
            <a:xfrm>
              <a:off x="16616307" y="6888823"/>
              <a:ext cx="2073365" cy="2884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Jaeger: open source, end-to-end distributed traci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1" t="2474" r="11300" b="16524"/>
            <a:stretch>
              <a:fillRect/>
            </a:stretch>
          </p:blipFill>
          <p:spPr bwMode="auto">
            <a:xfrm>
              <a:off x="12785000" y="7079839"/>
              <a:ext cx="2475752" cy="2502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/>
          <p:cNvSpPr txBox="1"/>
          <p:nvPr/>
        </p:nvSpPr>
        <p:spPr>
          <a:xfrm>
            <a:off x="1282699" y="564497"/>
            <a:ext cx="151067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云原生化的开发环境解决方案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5209952" y="5539120"/>
            <a:ext cx="13716001" cy="1861140"/>
          </a:xfrm>
          <a:prstGeom prst="roundRect">
            <a:avLst>
              <a:gd name="adj" fmla="val 15723"/>
            </a:avLst>
          </a:prstGeom>
          <a:solidFill>
            <a:srgbClr val="FFFFFF"/>
          </a:solidFill>
          <a:ln w="2857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1328" y="8302538"/>
            <a:ext cx="779700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来自一线开发者的灵魂之问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17656" y="5802841"/>
            <a:ext cx="1270059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8000" dirty="0">
                <a:ln w="0"/>
                <a:solidFill>
                  <a:schemeClr val="tx1"/>
                </a:solidFill>
              </a:rPr>
              <a:t>K8s</a:t>
            </a:r>
            <a:r>
              <a:rPr lang="zh-CN" altLang="en-US" sz="8000" dirty="0">
                <a:ln w="0"/>
                <a:solidFill>
                  <a:schemeClr val="tx1"/>
                </a:solidFill>
              </a:rPr>
              <a:t>，运维之糖，开发之伤</a:t>
            </a:r>
            <a:r>
              <a:rPr lang="en-US" altLang="zh-CN" sz="8000" dirty="0">
                <a:ln w="0"/>
                <a:solidFill>
                  <a:schemeClr val="tx1"/>
                </a:solidFill>
              </a:rPr>
              <a:t>?</a:t>
            </a:r>
            <a:endParaRPr kumimoji="0" lang="zh-CN" altLang="en-US" sz="8000" i="0" u="none" strike="noStrike" normalizeH="0" baseline="0" dirty="0">
              <a:ln w="0"/>
              <a:solidFill>
                <a:schemeClr val="tx1"/>
              </a:solidFill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4" name="三角形 13"/>
          <p:cNvSpPr/>
          <p:nvPr/>
        </p:nvSpPr>
        <p:spPr>
          <a:xfrm rot="10800000">
            <a:off x="7570483" y="7333076"/>
            <a:ext cx="723014" cy="425302"/>
          </a:xfrm>
          <a:prstGeom prst="triangl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7954916"/>
            <a:ext cx="1266705" cy="15672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95" y="2109708"/>
            <a:ext cx="1539442" cy="15394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95" y="5402048"/>
            <a:ext cx="1539442" cy="1539442"/>
          </a:xfrm>
          <a:prstGeom prst="rect">
            <a:avLst/>
          </a:prstGeom>
        </p:spPr>
      </p:pic>
      <p:cxnSp>
        <p:nvCxnSpPr>
          <p:cNvPr id="18" name="肘形连接符 17"/>
          <p:cNvCxnSpPr>
            <a:stCxn id="49" idx="3"/>
            <a:endCxn id="51" idx="3"/>
          </p:cNvCxnSpPr>
          <p:nvPr/>
        </p:nvCxnSpPr>
        <p:spPr>
          <a:xfrm>
            <a:off x="6581991" y="2351599"/>
            <a:ext cx="7239" cy="1064676"/>
          </a:xfrm>
          <a:prstGeom prst="bentConnector3">
            <a:avLst>
              <a:gd name="adj1" fmla="val 1908593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53" idx="3"/>
            <a:endCxn id="56" idx="3"/>
          </p:cNvCxnSpPr>
          <p:nvPr/>
        </p:nvCxnSpPr>
        <p:spPr>
          <a:xfrm>
            <a:off x="6581991" y="5636449"/>
            <a:ext cx="7239" cy="1064676"/>
          </a:xfrm>
          <a:prstGeom prst="bentConnector3">
            <a:avLst>
              <a:gd name="adj1" fmla="val 1908593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35411" y="3647720"/>
            <a:ext cx="1483098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CI</a:t>
            </a:r>
            <a:r>
              <a:rPr kumimoji="1" lang="zh-CN" altLang="en-US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 </a:t>
            </a:r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Pipeline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74736" y="6941491"/>
            <a:ext cx="2204451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30" dirty="0" err="1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Nocalhost</a:t>
            </a:r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 Install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rot="10800000" flipV="1">
            <a:off x="3364095" y="2879427"/>
            <a:ext cx="25803" cy="3292341"/>
          </a:xfrm>
          <a:prstGeom prst="bentConnector3">
            <a:avLst>
              <a:gd name="adj1" fmla="val 1800000"/>
            </a:avLst>
          </a:prstGeom>
          <a:ln w="381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>
            <a:off x="2332233" y="4502243"/>
            <a:ext cx="5779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16" idx="3"/>
          </p:cNvCxnSpPr>
          <p:nvPr/>
        </p:nvCxnSpPr>
        <p:spPr>
          <a:xfrm flipV="1">
            <a:off x="4903536" y="2873966"/>
            <a:ext cx="1093246" cy="54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V="1">
            <a:off x="4903536" y="6155378"/>
            <a:ext cx="1093246" cy="54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602247" y="2380120"/>
            <a:ext cx="1250663" cy="71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Commits</a:t>
            </a:r>
            <a:endParaRPr kumimoji="1" lang="en-US" altLang="zh-CN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  <a:p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Code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73187" y="5686384"/>
            <a:ext cx="1231426" cy="71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Changes</a:t>
            </a:r>
            <a:endParaRPr kumimoji="1" lang="en-US" altLang="zh-CN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  <a:p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Config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cxnSp>
        <p:nvCxnSpPr>
          <p:cNvPr id="28" name="直线箭头连接符 27"/>
          <p:cNvCxnSpPr/>
          <p:nvPr/>
        </p:nvCxnSpPr>
        <p:spPr>
          <a:xfrm flipV="1">
            <a:off x="8256661" y="2894863"/>
            <a:ext cx="1540864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V="1">
            <a:off x="8256661" y="6168787"/>
            <a:ext cx="1592848" cy="54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933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496" y="4291851"/>
            <a:ext cx="1231508" cy="1199382"/>
          </a:xfrm>
          <a:prstGeom prst="rect">
            <a:avLst/>
          </a:prstGeom>
        </p:spPr>
      </p:pic>
      <p:cxnSp>
        <p:nvCxnSpPr>
          <p:cNvPr id="31" name="肘形连接符 30"/>
          <p:cNvCxnSpPr>
            <a:stCxn id="30" idx="1"/>
            <a:endCxn id="39" idx="1"/>
          </p:cNvCxnSpPr>
          <p:nvPr/>
        </p:nvCxnSpPr>
        <p:spPr>
          <a:xfrm rot="10800000" flipV="1">
            <a:off x="12159495" y="4891541"/>
            <a:ext cx="25803" cy="2450572"/>
          </a:xfrm>
          <a:prstGeom prst="bentConnector3">
            <a:avLst>
              <a:gd name="adj1" fmla="val 1800000"/>
            </a:avLst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11052327" y="6168788"/>
            <a:ext cx="1093246" cy="54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3306721" y="4641412"/>
            <a:ext cx="795411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Dev1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303998" y="5840793"/>
            <a:ext cx="862737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Test1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336567" y="7091985"/>
            <a:ext cx="862737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Test2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933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496" y="5491231"/>
            <a:ext cx="1231508" cy="119938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933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496" y="6742423"/>
            <a:ext cx="1231508" cy="119938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78" y="6908688"/>
            <a:ext cx="753985" cy="78613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29" y="4211583"/>
            <a:ext cx="533602" cy="73637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8186790" y="3039224"/>
            <a:ext cx="1598515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Push</a:t>
            </a:r>
            <a:r>
              <a:rPr kumimoji="1" lang="zh-CN" altLang="en-US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 </a:t>
            </a:r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Image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615848" y="6315419"/>
            <a:ext cx="817853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Helm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849868" y="2119681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996782" y="2119681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850616" y="3184356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6004021" y="3184356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7689714" y="2657482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5996782" y="5404530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8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6849868" y="5404530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8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6850616" y="6469206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8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004021" y="6469206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8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7689714" y="5942332"/>
            <a:ext cx="585208" cy="4638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8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60">
              <a:solidFill>
                <a:srgbClr val="FFFFFF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83960" y="3668736"/>
            <a:ext cx="1609736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Image</a:t>
            </a:r>
            <a:r>
              <a:rPr kumimoji="1" lang="zh-CN" altLang="en-US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 </a:t>
            </a:r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Repo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pic>
        <p:nvPicPr>
          <p:cNvPr id="2062" name="Picture 14" descr="Kustomize - Reviews, Pros &amp; Cons | Companies using Kustomiz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20" y="6949047"/>
            <a:ext cx="786131" cy="78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直线箭头连接符 69"/>
          <p:cNvCxnSpPr/>
          <p:nvPr/>
        </p:nvCxnSpPr>
        <p:spPr>
          <a:xfrm flipH="1">
            <a:off x="14243682" y="4862240"/>
            <a:ext cx="621587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18126148" y="4435982"/>
            <a:ext cx="968535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Debug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cxnSp>
        <p:nvCxnSpPr>
          <p:cNvPr id="77" name="直线箭头连接符 76"/>
          <p:cNvCxnSpPr/>
          <p:nvPr/>
        </p:nvCxnSpPr>
        <p:spPr>
          <a:xfrm flipH="1" flipV="1">
            <a:off x="14243682" y="6087171"/>
            <a:ext cx="6215870" cy="8690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图片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2443" y="5677079"/>
            <a:ext cx="533602" cy="736370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17377300" y="6139624"/>
            <a:ext cx="1080745" cy="405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30" dirty="0">
                <a:solidFill>
                  <a:srgbClr val="FFFFFF"/>
                </a:solidFill>
                <a:latin typeface="Source Han Sans SC Medium" panose="020B0500000000000000" pitchFamily="34" charset="-128"/>
                <a:ea typeface="Source Han Sans SC Medium" panose="020B0500000000000000" pitchFamily="34" charset="-128"/>
              </a:rPr>
              <a:t>Testing</a:t>
            </a:r>
            <a:endParaRPr kumimoji="1" lang="zh-CN" altLang="en-US" sz="2030" dirty="0">
              <a:solidFill>
                <a:srgbClr val="FFFFFF"/>
              </a:solidFill>
              <a:latin typeface="Source Han Sans SC Medium" panose="020B0500000000000000" pitchFamily="34" charset="-128"/>
              <a:ea typeface="Source Han Sans SC Medium" panose="020B0500000000000000" pitchFamily="34" charset="-128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>
            <a:off x="21305482" y="7735178"/>
            <a:ext cx="2" cy="24986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/>
          <p:nvPr/>
        </p:nvCxnSpPr>
        <p:spPr>
          <a:xfrm flipH="1">
            <a:off x="14295751" y="11102115"/>
            <a:ext cx="576072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/>
          <p:nvPr/>
        </p:nvCxnSpPr>
        <p:spPr>
          <a:xfrm flipH="1" flipV="1">
            <a:off x="18750955" y="2032495"/>
            <a:ext cx="2368088" cy="2041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/>
          <p:cNvCxnSpPr/>
          <p:nvPr/>
        </p:nvCxnSpPr>
        <p:spPr>
          <a:xfrm flipH="1">
            <a:off x="13037920" y="1931430"/>
            <a:ext cx="2317522" cy="22801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箭头连接符 110"/>
          <p:cNvCxnSpPr>
            <a:endCxn id="39" idx="2"/>
          </p:cNvCxnSpPr>
          <p:nvPr/>
        </p:nvCxnSpPr>
        <p:spPr>
          <a:xfrm flipV="1">
            <a:off x="12775250" y="7941805"/>
            <a:ext cx="0" cy="229198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 descr="Grafana | lapee79's Tech Blo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419" y="8767558"/>
            <a:ext cx="2932458" cy="14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直线箭头连接符 114"/>
          <p:cNvCxnSpPr/>
          <p:nvPr/>
        </p:nvCxnSpPr>
        <p:spPr>
          <a:xfrm flipH="1">
            <a:off x="18807463" y="7710624"/>
            <a:ext cx="2311580" cy="179004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/>
          <p:cNvCxnSpPr>
            <a:stCxn id="2068" idx="1"/>
          </p:cNvCxnSpPr>
          <p:nvPr/>
        </p:nvCxnSpPr>
        <p:spPr>
          <a:xfrm flipH="1" flipV="1">
            <a:off x="14243681" y="6315419"/>
            <a:ext cx="1703738" cy="31852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0" name="Picture 22" descr="Integrating Flask with Jaeger tracing on Kuberentes - Site Reliability  Engineer Blo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785" y="1263179"/>
            <a:ext cx="2992201" cy="183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" name="直线箭头连接符 122"/>
          <p:cNvCxnSpPr/>
          <p:nvPr/>
        </p:nvCxnSpPr>
        <p:spPr>
          <a:xfrm flipV="1">
            <a:off x="21372450" y="3059924"/>
            <a:ext cx="823372" cy="115165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rometheus Logo transparent PNG - Stick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364" y="10392007"/>
            <a:ext cx="1491316" cy="149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liverde8 Websit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275" y="10008286"/>
            <a:ext cx="3048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calhost · GitHu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113" y="5491231"/>
            <a:ext cx="1477790" cy="14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2" descr="Nocalhost · GitHu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242" y="3568669"/>
            <a:ext cx="1477790" cy="14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Boss.org UI Desig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4287" y="400598"/>
            <a:ext cx="2783758" cy="27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磁盘 1"/>
          <p:cNvSpPr/>
          <p:nvPr/>
        </p:nvSpPr>
        <p:spPr>
          <a:xfrm>
            <a:off x="10005693" y="2275402"/>
            <a:ext cx="1061155" cy="1217070"/>
          </a:xfrm>
          <a:prstGeom prst="flowChartMagneticDisk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pic>
        <p:nvPicPr>
          <p:cNvPr id="8" name="图形 7" descr="用户 纯色填充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5022" y="3622828"/>
            <a:ext cx="1805537" cy="1805537"/>
          </a:xfrm>
          <a:prstGeom prst="rect">
            <a:avLst/>
          </a:prstGeom>
        </p:spPr>
      </p:pic>
      <p:pic>
        <p:nvPicPr>
          <p:cNvPr id="80" name="图形 79" descr="用户 纯色填充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131156" y="3971736"/>
            <a:ext cx="1805537" cy="1805537"/>
          </a:xfrm>
          <a:prstGeom prst="rect">
            <a:avLst/>
          </a:prstGeom>
        </p:spPr>
      </p:pic>
      <p:pic>
        <p:nvPicPr>
          <p:cNvPr id="82" name="图形 81" descr="用户 纯色填充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083896" y="5955231"/>
            <a:ext cx="1805537" cy="18055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189" y="557214"/>
            <a:ext cx="21818599" cy="117823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189" y="557213"/>
            <a:ext cx="21818600" cy="117349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82699" y="564497"/>
            <a:ext cx="2410916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总结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82699" y="4498379"/>
            <a:ext cx="14259424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代码定义 </a:t>
            </a:r>
            <a:r>
              <a:rPr lang="en-US" altLang="zh-CN" dirty="0">
                <a:solidFill>
                  <a:srgbClr val="FFFFFF"/>
                </a:solidFill>
                <a:sym typeface="Helvetica"/>
              </a:rPr>
              <a:t>+</a:t>
            </a:r>
            <a:r>
              <a:rPr lang="zh-CN" altLang="en-US" dirty="0">
                <a:solidFill>
                  <a:srgbClr val="FFFFFF"/>
                </a:solidFill>
                <a:sym typeface="Helvetica"/>
              </a:rPr>
              <a:t> 自动化按需部署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计算和数据隔离（实例隔离 </a:t>
            </a:r>
            <a:r>
              <a:rPr lang="en-US" altLang="zh-CN" dirty="0">
                <a:solidFill>
                  <a:srgbClr val="FFFFFF"/>
                </a:solidFill>
                <a:sym typeface="Helvetica"/>
              </a:rPr>
              <a:t>or</a:t>
            </a:r>
            <a:r>
              <a:rPr lang="zh-CN" altLang="en-US" dirty="0">
                <a:solidFill>
                  <a:srgbClr val="FFFFFF"/>
                </a:solidFill>
                <a:sym typeface="Helvetica"/>
              </a:rPr>
              <a:t> </a:t>
            </a:r>
            <a:r>
              <a:rPr lang="en-US" altLang="zh-CN" dirty="0">
                <a:solidFill>
                  <a:srgbClr val="FFFFFF"/>
                </a:solidFill>
                <a:sym typeface="Helvetica"/>
              </a:rPr>
              <a:t>Mesh</a:t>
            </a:r>
            <a:r>
              <a:rPr lang="zh-CN" altLang="en-US" dirty="0">
                <a:solidFill>
                  <a:srgbClr val="FFFFFF"/>
                </a:solidFill>
                <a:sym typeface="Helvetica"/>
              </a:rPr>
              <a:t> 逻辑隔离）</a:t>
            </a:r>
            <a:endParaRPr lang="zh-CN" altLang="en-US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利用云提供的监控，日志等基础设施</a:t>
            </a:r>
            <a:endParaRPr lang="en-US" altLang="zh-CN" dirty="0">
              <a:solidFill>
                <a:srgbClr val="FFFFFF"/>
              </a:solidFill>
              <a:sym typeface="Helvetica"/>
            </a:endParaRPr>
          </a:p>
          <a:p>
            <a:pPr marL="716915" indent="-488315" algn="l" defTabSz="457200">
              <a:lnSpc>
                <a:spcPct val="150000"/>
              </a:lnSpc>
              <a:buSzPct val="75000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olidFill>
                  <a:srgbClr val="FFFFFF"/>
                </a:solidFill>
                <a:sym typeface="Helvetica"/>
              </a:rPr>
              <a:t>便利化调试和开发</a:t>
            </a:r>
            <a:endParaRPr lang="en-US" altLang="zh-CN" dirty="0">
              <a:solidFill>
                <a:srgbClr val="FFFFFF"/>
              </a:solidFill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683" y="2926126"/>
            <a:ext cx="17016634" cy="7863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82699" y="564497"/>
            <a:ext cx="5894242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9000" dirty="0">
                <a:solidFill>
                  <a:srgbClr val="3D88FF"/>
                </a:solidFill>
              </a:rPr>
              <a:t>CNCF</a:t>
            </a:r>
            <a:r>
              <a:rPr lang="zh-CN" altLang="en-US" sz="9000" dirty="0">
                <a:solidFill>
                  <a:srgbClr val="3D88FF"/>
                </a:solidFill>
              </a:rPr>
              <a:t> 生态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1327" y="0"/>
            <a:ext cx="17016634" cy="12588949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0988379" y="5446104"/>
            <a:ext cx="2340000" cy="2340000"/>
          </a:xfrm>
          <a:prstGeom prst="roundRect">
            <a:avLst>
              <a:gd name="adj" fmla="val 5768"/>
            </a:avLst>
          </a:prstGeom>
          <a:noFill/>
          <a:ln w="127000" cap="flat">
            <a:solidFill>
              <a:srgbClr val="1FA04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495505" y="7678941"/>
            <a:ext cx="2340000" cy="2340000"/>
          </a:xfrm>
          <a:prstGeom prst="roundRect">
            <a:avLst>
              <a:gd name="adj" fmla="val 5768"/>
            </a:avLst>
          </a:prstGeom>
          <a:noFill/>
          <a:ln w="127000" cap="flat">
            <a:solidFill>
              <a:srgbClr val="1FA04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289869" y="9976411"/>
            <a:ext cx="2340000" cy="2340000"/>
          </a:xfrm>
          <a:prstGeom prst="roundRect">
            <a:avLst>
              <a:gd name="adj" fmla="val 5768"/>
            </a:avLst>
          </a:prstGeom>
          <a:noFill/>
          <a:ln w="127000" cap="flat">
            <a:solidFill>
              <a:srgbClr val="1FA04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544809" y="3235369"/>
            <a:ext cx="2340000" cy="2340000"/>
          </a:xfrm>
          <a:prstGeom prst="roundRect">
            <a:avLst>
              <a:gd name="adj" fmla="val 5768"/>
            </a:avLst>
          </a:prstGeom>
          <a:noFill/>
          <a:ln w="127000" cap="flat">
            <a:solidFill>
              <a:srgbClr val="1FA04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87555" y="6175761"/>
            <a:ext cx="18408886" cy="1364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</a:rPr>
              <a:t>Kubernetes </a:t>
            </a:r>
            <a:r>
              <a:rPr lang="zh-CN" altLang="en-US" sz="8000" dirty="0">
                <a:solidFill>
                  <a:schemeClr val="bg1"/>
                </a:solidFill>
              </a:rPr>
              <a:t>上的程序与传统程序的区别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82699" y="564497"/>
            <a:ext cx="11644213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松耦合系统的封装套娃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7578292" y="6695751"/>
            <a:ext cx="2138172" cy="324498"/>
          </a:xfrm>
          <a:prstGeom prst="rightArrow">
            <a:avLst>
              <a:gd name="adj1" fmla="val 34323"/>
              <a:gd name="adj2" fmla="val 92973"/>
            </a:avLst>
          </a:prstGeom>
          <a:solidFill>
            <a:srgbClr val="0A7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212756" y="6186514"/>
            <a:ext cx="3780000" cy="1260000"/>
          </a:xfrm>
          <a:prstGeom prst="roundRect">
            <a:avLst/>
          </a:prstGeom>
          <a:solidFill>
            <a:srgbClr val="0A74DD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代码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302000" y="6186514"/>
            <a:ext cx="3780000" cy="1260000"/>
          </a:xfrm>
          <a:prstGeom prst="roundRect">
            <a:avLst/>
          </a:prstGeom>
          <a:solidFill>
            <a:srgbClr val="0A74DD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</a:rPr>
              <a:t>程序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7391244" y="6186514"/>
            <a:ext cx="3780000" cy="1260000"/>
          </a:xfrm>
          <a:prstGeom prst="roundRect">
            <a:avLst/>
          </a:prstGeom>
          <a:solidFill>
            <a:srgbClr val="1FA04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进程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54880" y="5911620"/>
            <a:ext cx="138499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构建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14667537" y="6695751"/>
            <a:ext cx="2138172" cy="324498"/>
          </a:xfrm>
          <a:prstGeom prst="rightArrow">
            <a:avLst>
              <a:gd name="adj1" fmla="val 34323"/>
              <a:gd name="adj2" fmla="val 92973"/>
            </a:avLst>
          </a:prstGeom>
          <a:solidFill>
            <a:srgbClr val="0A7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5044126" y="5911620"/>
            <a:ext cx="138499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</a:rPr>
              <a:t>启动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82699" y="564497"/>
            <a:ext cx="11644213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松耦合系统的封装套娃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334942" y="4356000"/>
            <a:ext cx="7707600" cy="5004000"/>
            <a:chOff x="8334942" y="4356000"/>
            <a:chExt cx="7707600" cy="5004000"/>
          </a:xfrm>
        </p:grpSpPr>
        <p:sp>
          <p:nvSpPr>
            <p:cNvPr id="13" name="矩形 12"/>
            <p:cNvSpPr/>
            <p:nvPr/>
          </p:nvSpPr>
          <p:spPr>
            <a:xfrm>
              <a:off x="8334942" y="4356000"/>
              <a:ext cx="7707600" cy="5004000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599239" y="5298848"/>
              <a:ext cx="5179006" cy="2686304"/>
              <a:chOff x="5543566" y="4559203"/>
              <a:chExt cx="5179006" cy="2686304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5543566" y="4559203"/>
                <a:ext cx="5179005" cy="1080000"/>
              </a:xfrm>
              <a:prstGeom prst="roundRect">
                <a:avLst/>
              </a:prstGeom>
              <a:solidFill>
                <a:srgbClr val="1FA04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进程（</a:t>
                </a:r>
                <a:r>
                  <a:rPr kumimoji="0" lang="en-US" altLang="zh-CN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P</a:t>
                </a:r>
                <a:r>
                  <a:rPr kumimoji="0" lang="zh-CN" altLang="en-US" sz="5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rPr>
                  <a:t>）</a:t>
                </a:r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5543567" y="6165507"/>
                <a:ext cx="5179005" cy="1080000"/>
              </a:xfrm>
              <a:prstGeom prst="round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1pPr>
                <a:lvl2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2pPr>
                <a:lvl3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3pPr>
                <a:lvl4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4pPr>
                <a:lvl5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5pPr>
                <a:lvl6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6pPr>
                <a:lvl7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7pPr>
                <a:lvl8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8pPr>
                <a:lvl9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Neue" panose="02000503000000020004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基础运行时（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  <a:endPara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endParaRPr>
              </a:p>
            </p:txBody>
          </p:sp>
        </p:grpSp>
        <p:sp>
          <p:nvSpPr>
            <p:cNvPr id="15" name="文本框 30"/>
            <p:cNvSpPr txBox="1"/>
            <p:nvPr/>
          </p:nvSpPr>
          <p:spPr>
            <a:xfrm>
              <a:off x="10929635" y="8313503"/>
              <a:ext cx="252473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容器（</a:t>
              </a:r>
              <a:r>
                <a:rPr kumimoji="0" lang="en-US" altLang="zh-CN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C</a:t>
              </a:r>
              <a:r>
                <a: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）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82699" y="564497"/>
            <a:ext cx="11644213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9000" dirty="0">
                <a:solidFill>
                  <a:srgbClr val="3D88FF"/>
                </a:solidFill>
              </a:rPr>
              <a:t>松耦合系统的封装套娃</a:t>
            </a:r>
            <a:endParaRPr lang="zh-CN" altLang="en-US" sz="9000" dirty="0">
              <a:solidFill>
                <a:srgbClr val="3D88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57600" y="3456000"/>
            <a:ext cx="17028000" cy="680399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81098" y="3986071"/>
            <a:ext cx="7707600" cy="4572000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45395" y="4928919"/>
            <a:ext cx="5179006" cy="2686304"/>
            <a:chOff x="5543566" y="4559203"/>
            <a:chExt cx="5179006" cy="2686304"/>
          </a:xfrm>
        </p:grpSpPr>
        <p:sp>
          <p:nvSpPr>
            <p:cNvPr id="29" name="圆角矩形 28"/>
            <p:cNvSpPr/>
            <p:nvPr/>
          </p:nvSpPr>
          <p:spPr>
            <a:xfrm>
              <a:off x="5543566" y="4559203"/>
              <a:ext cx="5179005" cy="1080000"/>
            </a:xfrm>
            <a:prstGeom prst="roundRect">
              <a:avLst/>
            </a:prstGeom>
            <a:solidFill>
              <a:srgbClr val="1FA04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进程（</a:t>
              </a: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P</a:t>
              </a:r>
              <a:r>
                <a: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）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5543567" y="6165507"/>
              <a:ext cx="5179005" cy="1080000"/>
            </a:xfrm>
            <a:prstGeom prst="roundRect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>
                  <a:solidFill>
                    <a:schemeClr val="tx1"/>
                  </a:solidFill>
                </a:rPr>
                <a:t>基础运行时（</a:t>
              </a:r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r>
                <a:rPr lang="zh-CN" altLang="en-US" dirty="0">
                  <a:solidFill>
                    <a:schemeClr val="tx1"/>
                  </a:solidFill>
                </a:rPr>
                <a:t>）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9470483" y="7708937"/>
            <a:ext cx="252473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容器（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C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）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680927" y="9097311"/>
            <a:ext cx="103393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dirty="0">
                <a:solidFill>
                  <a:schemeClr val="tx1"/>
                </a:solidFill>
              </a:rPr>
              <a:t>Pod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4281098" y="8954722"/>
            <a:ext cx="4203683" cy="964803"/>
          </a:xfrm>
          <a:prstGeom prst="round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基础网络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8895628" y="8954722"/>
            <a:ext cx="4203683" cy="964803"/>
          </a:xfrm>
          <a:prstGeom prst="round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存储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3510158" y="8954722"/>
            <a:ext cx="4203683" cy="964803"/>
          </a:xfrm>
          <a:prstGeom prst="roundRect">
            <a:avLst/>
          </a:prstGeom>
          <a:solidFill>
            <a:schemeClr val="bg1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配置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2395304" y="3986071"/>
            <a:ext cx="7707600" cy="4572000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3659601" y="4928919"/>
            <a:ext cx="5179006" cy="2686304"/>
            <a:chOff x="5543566" y="4559203"/>
            <a:chExt cx="5179006" cy="2686304"/>
          </a:xfrm>
        </p:grpSpPr>
        <p:sp>
          <p:nvSpPr>
            <p:cNvPr id="45" name="圆角矩形 44"/>
            <p:cNvSpPr/>
            <p:nvPr/>
          </p:nvSpPr>
          <p:spPr>
            <a:xfrm>
              <a:off x="5543566" y="4559203"/>
              <a:ext cx="5179005" cy="1080000"/>
            </a:xfrm>
            <a:prstGeom prst="roundRect">
              <a:avLst/>
            </a:prstGeom>
            <a:solidFill>
              <a:srgbClr val="1FA04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进程（</a:t>
              </a: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P</a:t>
              </a:r>
              <a:r>
                <a:rPr kumimoji="0" lang="zh-CN" alt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" panose="02000503000000020004"/>
                </a:rPr>
                <a:t>）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5543567" y="6165507"/>
              <a:ext cx="5179005" cy="1080000"/>
            </a:xfrm>
            <a:prstGeom prst="roundRect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>
                  <a:solidFill>
                    <a:schemeClr val="tx1"/>
                  </a:solidFill>
                </a:rPr>
                <a:t>基础运行时（</a:t>
              </a:r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r>
                <a:rPr lang="zh-CN" altLang="en-US" dirty="0">
                  <a:solidFill>
                    <a:schemeClr val="tx1"/>
                  </a:solidFill>
                </a:rPr>
                <a:t>）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7584689" y="7708937"/>
            <a:ext cx="252473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容器（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C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Neue" panose="02000503000000020004"/>
              </a:rPr>
              <a:t>）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1638</Words>
  <Application>WPS 演示</Application>
  <PresentationFormat>自定义</PresentationFormat>
  <Paragraphs>477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2" baseType="lpstr">
      <vt:lpstr>Arial</vt:lpstr>
      <vt:lpstr>方正书宋_GBK</vt:lpstr>
      <vt:lpstr>Wingdings</vt:lpstr>
      <vt:lpstr>Helvetica Neue</vt:lpstr>
      <vt:lpstr>Helvetica Light</vt:lpstr>
      <vt:lpstr>Helvetica</vt:lpstr>
      <vt:lpstr>Source Han Sans SC</vt:lpstr>
      <vt:lpstr>冬青黑体简体中文</vt:lpstr>
      <vt:lpstr>Source Han Sans SC Medium</vt:lpstr>
      <vt:lpstr>Helvetica</vt:lpstr>
      <vt:lpstr>SimHei</vt:lpstr>
      <vt:lpstr>汉仪中黑KW</vt:lpstr>
      <vt:lpstr>宋体</vt:lpstr>
      <vt:lpstr>汉仪书宋二KW</vt:lpstr>
      <vt:lpstr>微软雅黑</vt:lpstr>
      <vt:lpstr>汉仪旗黑</vt:lpstr>
      <vt:lpstr>Arial Unicode MS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xinxinhuang</cp:lastModifiedBy>
  <cp:revision>92</cp:revision>
  <dcterms:created xsi:type="dcterms:W3CDTF">2021-06-01T07:41:45Z</dcterms:created>
  <dcterms:modified xsi:type="dcterms:W3CDTF">2021-06-01T07:41:45Z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2052-3.6.0.5672</vt:lpwstr>
  </property>
</Properties>
</file>